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78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656B3-14C2-4B00-827F-AD92207D11B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401C4-4633-4964-9286-2D785E39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1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401C4-4633-4964-9286-2D785E39B6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940559-7DAE-4A15-864D-F43910042432}" type="slidenum">
              <a:rPr lang="en-US" smtClean="0">
                <a:latin typeface="Helvetica" pitchFamily="34" charset="0"/>
              </a:rPr>
              <a:pPr/>
              <a:t>15</a:t>
            </a:fld>
            <a:endParaRPr lang="en-US">
              <a:latin typeface="Helvetica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A01C869-93B9-4CE3-BD1D-4B69D61C1CAB}" type="slidenum">
              <a:rPr lang="en-US" altLang="en-US" smtClean="0">
                <a:latin typeface="Times New Roman" pitchFamily="18" charset="0"/>
              </a:rPr>
              <a:pPr/>
              <a:t>130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29690A-8F81-4F4A-B662-9CD2AC99F552}" type="slidenum">
              <a:rPr lang="en-US" smtClean="0">
                <a:latin typeface="Helvetica" pitchFamily="34" charset="0"/>
              </a:rPr>
              <a:pPr/>
              <a:t>17</a:t>
            </a:fld>
            <a:endParaRPr lang="en-US">
              <a:latin typeface="Helvetica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1F4A6-C8F5-41B1-9B7E-D24CC3846613}" type="slidenum">
              <a:rPr lang="en-US" smtClean="0">
                <a:latin typeface="Helvetica" pitchFamily="34" charset="0"/>
              </a:rPr>
              <a:pPr/>
              <a:t>18</a:t>
            </a:fld>
            <a:endParaRPr lang="en-US">
              <a:latin typeface="Helvetica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1F4A6-C8F5-41B1-9B7E-D24CC3846613}" type="slidenum">
              <a:rPr lang="en-US" smtClean="0">
                <a:latin typeface="Helvetica" pitchFamily="34" charset="0"/>
              </a:rPr>
              <a:pPr/>
              <a:t>19</a:t>
            </a:fld>
            <a:endParaRPr lang="en-US">
              <a:latin typeface="Helvetica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94F133-F4E7-4ECA-99C5-3A7363F5018D}" type="slidenum">
              <a:rPr lang="en-US" smtClean="0">
                <a:latin typeface="Helvetica" pitchFamily="34" charset="0"/>
              </a:rPr>
              <a:pPr/>
              <a:t>20</a:t>
            </a:fld>
            <a:endParaRPr lang="en-US">
              <a:latin typeface="Helvetica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2312BC-5971-4C9F-8130-C4B8DE608156}" type="slidenum">
              <a:rPr lang="en-US" smtClean="0">
                <a:latin typeface="Helvetica" pitchFamily="34" charset="0"/>
              </a:rPr>
              <a:pPr/>
              <a:t>21</a:t>
            </a:fld>
            <a:endParaRPr lang="en-US">
              <a:latin typeface="Helvetica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7AECE-660A-45F6-B69C-6A8D349FCDA8}" type="slidenum">
              <a:rPr lang="en-US" smtClean="0">
                <a:latin typeface="Helvetica" pitchFamily="34" charset="0"/>
              </a:rPr>
              <a:pPr/>
              <a:t>22</a:t>
            </a:fld>
            <a:endParaRPr lang="en-US">
              <a:latin typeface="Helvetica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6C4672-11B5-4C6A-8779-BCBB87B10C26}" type="slidenum">
              <a:rPr lang="en-US" smtClean="0">
                <a:latin typeface="Helvetica" pitchFamily="34" charset="0"/>
              </a:rPr>
              <a:pPr/>
              <a:t>25</a:t>
            </a:fld>
            <a:endParaRPr lang="en-US">
              <a:latin typeface="Helvetica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D8A255-6C4F-49DF-ADD6-91A5C3D945C9}" type="slidenum">
              <a:rPr lang="en-US" smtClean="0">
                <a:latin typeface="Helvetica" pitchFamily="34" charset="0"/>
              </a:rPr>
              <a:pPr/>
              <a:t>26</a:t>
            </a:fld>
            <a:endParaRPr lang="en-US">
              <a:latin typeface="Helvetica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F7CE37-411C-4D0F-850C-3BFB68725AAF}" type="slidenum">
              <a:rPr lang="en-US" smtClean="0">
                <a:latin typeface="Helvetica" pitchFamily="34" charset="0"/>
              </a:rPr>
              <a:pPr/>
              <a:t>27</a:t>
            </a:fld>
            <a:endParaRPr lang="en-US">
              <a:latin typeface="Helvetica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401C4-4633-4964-9286-2D785E39B6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79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56B0DD-05CD-4836-8204-E17DF2459B1C}" type="slidenum">
              <a:rPr lang="en-US" smtClean="0">
                <a:latin typeface="Helvetica" pitchFamily="34" charset="0"/>
              </a:rPr>
              <a:pPr/>
              <a:t>28</a:t>
            </a:fld>
            <a:endParaRPr lang="en-US">
              <a:latin typeface="Helvetica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258C51-6897-491C-9873-D8B501D4512A}" type="slidenum">
              <a:rPr lang="en-US" smtClean="0">
                <a:latin typeface="Helvetica" pitchFamily="34" charset="0"/>
              </a:rPr>
              <a:pPr/>
              <a:t>29</a:t>
            </a:fld>
            <a:endParaRPr lang="en-US">
              <a:latin typeface="Helvetica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7572D-716E-4150-A9B9-0979BF8B8AEB}" type="slidenum">
              <a:rPr lang="en-US" smtClean="0">
                <a:latin typeface="Helvetica" pitchFamily="34" charset="0"/>
              </a:rPr>
              <a:pPr/>
              <a:t>33</a:t>
            </a:fld>
            <a:endParaRPr lang="en-US">
              <a:latin typeface="Helvetica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36749-9436-4E74-86D0-49B84258A864}" type="slidenum">
              <a:rPr lang="en-US" smtClean="0">
                <a:latin typeface="Helvetica" pitchFamily="34" charset="0"/>
              </a:rPr>
              <a:pPr/>
              <a:t>34</a:t>
            </a:fld>
            <a:endParaRPr lang="en-US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62E512-9A70-4B81-9E0E-71454B710B4F}" type="slidenum">
              <a:rPr lang="en-US" smtClean="0">
                <a:latin typeface="Helvetica" pitchFamily="34" charset="0"/>
              </a:rPr>
              <a:pPr/>
              <a:t>36</a:t>
            </a:fld>
            <a:endParaRPr lang="en-US">
              <a:latin typeface="Helvetica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36749-9436-4E74-86D0-49B84258A864}" type="slidenum">
              <a:rPr lang="en-US" smtClean="0">
                <a:latin typeface="Helvetica" pitchFamily="34" charset="0"/>
              </a:rPr>
              <a:pPr/>
              <a:t>37</a:t>
            </a:fld>
            <a:endParaRPr lang="en-US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F8B314-904D-46E2-AAE2-2EE432CC38CC}" type="slidenum">
              <a:rPr lang="en-US" smtClean="0">
                <a:latin typeface="Helvetica" pitchFamily="34" charset="0"/>
              </a:rPr>
              <a:pPr/>
              <a:t>38</a:t>
            </a:fld>
            <a:endParaRPr lang="en-US">
              <a:latin typeface="Helvetica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145BF-2202-4B5F-A7D2-951055F53CFD}" type="slidenum">
              <a:rPr lang="en-US" smtClean="0">
                <a:latin typeface="Helvetica" pitchFamily="34" charset="0"/>
              </a:rPr>
              <a:pPr/>
              <a:t>39</a:t>
            </a:fld>
            <a:endParaRPr lang="en-US">
              <a:latin typeface="Helvetica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D459C4-B354-4D28-BAE9-32A0B1E0AA6F}" type="slidenum">
              <a:rPr lang="en-US" smtClean="0">
                <a:latin typeface="Helvetica" pitchFamily="34" charset="0"/>
              </a:rPr>
              <a:pPr/>
              <a:t>40</a:t>
            </a:fld>
            <a:endParaRPr lang="en-US">
              <a:latin typeface="Helvetica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D35401-66F7-40BD-BB69-7576C830EB3C}" type="slidenum">
              <a:rPr lang="en-US" smtClean="0">
                <a:latin typeface="Helvetica" pitchFamily="34" charset="0"/>
              </a:rPr>
              <a:pPr/>
              <a:t>41</a:t>
            </a:fld>
            <a:endParaRPr lang="en-US">
              <a:latin typeface="Helvetica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D125A3-109A-4481-B5C3-BD6D108209C4}" type="slidenum">
              <a:rPr lang="en-US" smtClean="0">
                <a:latin typeface="Helvetica" pitchFamily="34" charset="0"/>
              </a:rPr>
              <a:pPr/>
              <a:t>5</a:t>
            </a:fld>
            <a:endParaRPr lang="en-US">
              <a:latin typeface="Helvetica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0BAB3-4AAB-4898-A012-4259AC5C8AD9}" type="slidenum">
              <a:rPr lang="en-US" smtClean="0">
                <a:latin typeface="Helvetica" pitchFamily="34" charset="0"/>
              </a:rPr>
              <a:pPr/>
              <a:t>43</a:t>
            </a:fld>
            <a:endParaRPr lang="en-US">
              <a:latin typeface="Helvetica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E0E77F-36DD-45E4-B959-C23B4D8005B7}" type="slidenum">
              <a:rPr lang="en-US" smtClean="0">
                <a:latin typeface="Helvetica" pitchFamily="34" charset="0"/>
              </a:rPr>
              <a:pPr/>
              <a:t>45</a:t>
            </a:fld>
            <a:endParaRPr lang="en-US">
              <a:latin typeface="Helvetica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7F6E5C-D85A-4327-9A40-55A70B8C30C4}" type="slidenum">
              <a:rPr lang="en-US" smtClean="0">
                <a:latin typeface="Helvetica" pitchFamily="34" charset="0"/>
              </a:rPr>
              <a:pPr/>
              <a:t>46</a:t>
            </a:fld>
            <a:endParaRPr lang="en-US">
              <a:latin typeface="Helvetica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8FC9E-38FA-43A2-83FD-C88A424510C4}" type="slidenum">
              <a:rPr lang="en-US" smtClean="0">
                <a:latin typeface="Helvetica" pitchFamily="34" charset="0"/>
              </a:rPr>
              <a:pPr/>
              <a:t>47</a:t>
            </a:fld>
            <a:endParaRPr lang="en-US">
              <a:latin typeface="Helvetica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4D5C72-42C3-4B9A-90C4-A318DE461B94}" type="slidenum">
              <a:rPr lang="en-US" smtClean="0">
                <a:latin typeface="Helvetica" pitchFamily="34" charset="0"/>
              </a:rPr>
              <a:pPr/>
              <a:t>48</a:t>
            </a:fld>
            <a:endParaRPr lang="en-US">
              <a:latin typeface="Helvetica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8FC9E-38FA-43A2-83FD-C88A424510C4}" type="slidenum">
              <a:rPr lang="en-US" smtClean="0">
                <a:latin typeface="Helvetica" pitchFamily="34" charset="0"/>
              </a:rPr>
              <a:pPr/>
              <a:t>49</a:t>
            </a:fld>
            <a:endParaRPr lang="en-US">
              <a:latin typeface="Helvetica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B4A1C-FE97-4E3A-A3B3-EE631D1D84F3}" type="slidenum">
              <a:rPr lang="en-US" smtClean="0">
                <a:latin typeface="Helvetica" pitchFamily="34" charset="0"/>
              </a:rPr>
              <a:pPr/>
              <a:t>50</a:t>
            </a:fld>
            <a:endParaRPr lang="en-US">
              <a:latin typeface="Helvetica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E2CA7D-D1DC-44D6-AB4E-725802CC7DC6}" type="slidenum">
              <a:rPr lang="en-US" smtClean="0">
                <a:latin typeface="Helvetica" pitchFamily="34" charset="0"/>
              </a:rPr>
              <a:pPr/>
              <a:t>52</a:t>
            </a:fld>
            <a:endParaRPr lang="en-US">
              <a:latin typeface="Helvetica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85ED10-9ACD-4EB3-9048-A2648FF2711D}" type="slidenum">
              <a:rPr lang="en-US" smtClean="0">
                <a:latin typeface="Helvetica" pitchFamily="34" charset="0"/>
              </a:rPr>
              <a:pPr/>
              <a:t>53</a:t>
            </a:fld>
            <a:endParaRPr lang="en-US">
              <a:latin typeface="Helvetica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B58525-248B-4016-96D6-2369FBE5E8DD}" type="slidenum">
              <a:rPr lang="en-US" smtClean="0">
                <a:latin typeface="Helvetica" pitchFamily="34" charset="0"/>
              </a:rPr>
              <a:pPr/>
              <a:t>54</a:t>
            </a:fld>
            <a:endParaRPr lang="en-US">
              <a:latin typeface="Helvetica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85DBE-16F8-4925-89E3-70EB91904F51}" type="slidenum">
              <a:rPr lang="en-US" smtClean="0">
                <a:latin typeface="Helvetica" pitchFamily="34" charset="0"/>
              </a:rPr>
              <a:pPr/>
              <a:t>6</a:t>
            </a:fld>
            <a:endParaRPr lang="en-US">
              <a:latin typeface="Helvetica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C57A2-9EA4-4193-A542-D7CF58330F1F}" type="slidenum">
              <a:rPr lang="en-US" smtClean="0">
                <a:latin typeface="Helvetica" pitchFamily="34" charset="0"/>
              </a:rPr>
              <a:pPr/>
              <a:t>55</a:t>
            </a:fld>
            <a:endParaRPr lang="en-US">
              <a:latin typeface="Helvetica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07B62-7FF7-47A0-9E9F-F14345390C7C}" type="slidenum">
              <a:rPr lang="en-US" smtClean="0">
                <a:latin typeface="Helvetica" pitchFamily="34" charset="0"/>
              </a:rPr>
              <a:pPr/>
              <a:t>56</a:t>
            </a:fld>
            <a:endParaRPr lang="en-US">
              <a:latin typeface="Helvetica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432FD-03C3-415A-BAB8-AD22F8C19F2F}" type="slidenum">
              <a:rPr lang="en-US" smtClean="0">
                <a:latin typeface="Helvetica" pitchFamily="34" charset="0"/>
              </a:rPr>
              <a:pPr/>
              <a:t>57</a:t>
            </a:fld>
            <a:endParaRPr lang="en-US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38C09E-8540-466F-81C7-CECC0B6943F9}" type="slidenum">
              <a:rPr lang="en-US" smtClean="0">
                <a:latin typeface="Helvetica" pitchFamily="34" charset="0"/>
              </a:rPr>
              <a:pPr/>
              <a:t>58</a:t>
            </a:fld>
            <a:endParaRPr lang="en-US">
              <a:latin typeface="Helvetica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3EFF9-372D-456A-988B-C1294F351F38}" type="slidenum">
              <a:rPr lang="en-US" smtClean="0">
                <a:latin typeface="Helvetica" pitchFamily="34" charset="0"/>
              </a:rPr>
              <a:pPr/>
              <a:t>59</a:t>
            </a:fld>
            <a:endParaRPr lang="en-US">
              <a:latin typeface="Helvetica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837D-4B84-4965-AF16-A29C47239C49}" type="slidenum">
              <a:rPr lang="en-US" smtClean="0">
                <a:latin typeface="Helvetica" pitchFamily="34" charset="0"/>
              </a:rPr>
              <a:pPr/>
              <a:t>64</a:t>
            </a:fld>
            <a:endParaRPr lang="en-US">
              <a:latin typeface="Helvetica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C48EC-5533-40D1-88AF-BE5988ACEA8A}" type="slidenum">
              <a:rPr lang="en-US" smtClean="0">
                <a:latin typeface="Helvetica" pitchFamily="34" charset="0"/>
              </a:rPr>
              <a:pPr/>
              <a:t>65</a:t>
            </a:fld>
            <a:endParaRPr lang="en-US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130F92-E17C-49AE-9088-C160A327296C}" type="slidenum">
              <a:rPr lang="en-US" smtClean="0">
                <a:latin typeface="Helvetica" pitchFamily="34" charset="0"/>
              </a:rPr>
              <a:pPr/>
              <a:t>66</a:t>
            </a:fld>
            <a:endParaRPr lang="en-US">
              <a:latin typeface="Helvetica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C48EC-5533-40D1-88AF-BE5988ACEA8A}" type="slidenum">
              <a:rPr lang="en-US" smtClean="0">
                <a:latin typeface="Helvetica" pitchFamily="34" charset="0"/>
              </a:rPr>
              <a:pPr/>
              <a:t>67</a:t>
            </a:fld>
            <a:endParaRPr lang="en-US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6EA08-37CD-41AD-B814-EBD802C491A8}" type="slidenum">
              <a:rPr lang="en-US" smtClean="0">
                <a:latin typeface="Helvetica" pitchFamily="34" charset="0"/>
              </a:rPr>
              <a:pPr/>
              <a:t>68</a:t>
            </a:fld>
            <a:endParaRPr lang="en-US">
              <a:latin typeface="Helvetica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45CB9-6E9A-4895-9FE0-DB5DAF3A0F41}" type="slidenum">
              <a:rPr lang="en-US" smtClean="0">
                <a:latin typeface="Helvetica" pitchFamily="34" charset="0"/>
              </a:rPr>
              <a:pPr/>
              <a:t>8</a:t>
            </a:fld>
            <a:endParaRPr lang="en-US" dirty="0">
              <a:latin typeface="Helvetica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CE74D-489B-436F-B4B2-F85FC46479B8}" type="slidenum">
              <a:rPr lang="en-US" smtClean="0">
                <a:latin typeface="Helvetica" pitchFamily="34" charset="0"/>
              </a:rPr>
              <a:pPr/>
              <a:t>69</a:t>
            </a:fld>
            <a:endParaRPr lang="en-US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CE74D-489B-436F-B4B2-F85FC46479B8}" type="slidenum">
              <a:rPr lang="en-US" smtClean="0">
                <a:latin typeface="Helvetica" pitchFamily="34" charset="0"/>
              </a:rPr>
              <a:pPr/>
              <a:t>70</a:t>
            </a:fld>
            <a:endParaRPr lang="en-US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57AD9-747B-4478-B21B-B9F7D15FA2C9}" type="slidenum">
              <a:rPr lang="en-US" smtClean="0">
                <a:latin typeface="Helvetica" pitchFamily="34" charset="0"/>
              </a:rPr>
              <a:pPr/>
              <a:t>71</a:t>
            </a:fld>
            <a:endParaRPr lang="en-US">
              <a:latin typeface="Helvetica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A97FA-9A71-4111-BADA-B8014F2700A9}" type="slidenum">
              <a:rPr lang="en-US" smtClean="0">
                <a:latin typeface="Helvetica" pitchFamily="34" charset="0"/>
              </a:rPr>
              <a:pPr/>
              <a:t>73</a:t>
            </a:fld>
            <a:endParaRPr lang="en-US">
              <a:latin typeface="Helvetica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EA2396-47CD-4672-B16A-EFD6B25C8A9E}" type="slidenum">
              <a:rPr lang="en-US" smtClean="0">
                <a:latin typeface="Helvetica" pitchFamily="34" charset="0"/>
              </a:rPr>
              <a:pPr/>
              <a:t>74</a:t>
            </a:fld>
            <a:endParaRPr lang="en-US">
              <a:latin typeface="Helvetica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C22E21-DF58-4932-B2A5-EC741316AB24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9B4F90-B868-4B2F-8869-3822EE843CE7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BFB80-706C-45CB-9209-DAD8774DF3C4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AB714D-8D6B-4753-8E7D-326409D249AF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7455B0-B72F-4D18-BCBD-9DED70224470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05F83-93CC-4852-82C3-E22CFA4ED070}" type="slidenum">
              <a:rPr lang="en-US" smtClean="0">
                <a:latin typeface="Helvetica" pitchFamily="34" charset="0"/>
              </a:rPr>
              <a:pPr/>
              <a:t>11</a:t>
            </a:fld>
            <a:endParaRPr lang="en-US">
              <a:latin typeface="Helvetica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97F41-3274-4216-ADB5-34E41BB19D5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3F153E-B3A8-49C6-8802-FF3D7A354DC8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6AE144-1C66-4A69-BBE2-68053EB2BE8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403AC0-2D9F-4A75-B817-080BC7F4603A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D9C03C-E184-4652-8EB0-4CA66B5ED5BC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C3B730-BC39-4AE6-AA2A-9053F33C33D4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E6C0DA-9CAA-4F04-A33F-5FD54A5754B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6FAC76-EB11-4B18-A629-FD663D10E33E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E4DEE-B6EC-4ACD-A990-D47B1B10F49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E4DEE-B6EC-4ACD-A990-D47B1B10F49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17D205-C841-4640-9FA0-042E52546E9F}" type="slidenum">
              <a:rPr lang="en-US" smtClean="0">
                <a:latin typeface="Helvetica" pitchFamily="34" charset="0"/>
              </a:rPr>
              <a:pPr/>
              <a:t>12</a:t>
            </a:fld>
            <a:endParaRPr lang="en-US">
              <a:latin typeface="Helvetica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A7F068-9D03-467B-8189-904951BAA068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207FB9-F196-4C70-BDB2-E9A34DC59ADF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759A9-FF82-4A99-9E64-5DAEFBEF5B09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759A9-FF82-4A99-9E64-5DAEFBEF5B09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8C2139-E577-43BF-9FF2-1F9D94F86BCE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759BA-69F9-4155-A807-EB1F7C491E89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759BA-69F9-4155-A807-EB1F7C491E89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F0266-EF1C-4642-B68E-B240FE59A0E3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D33D71-C0D3-4CCB-B673-C568BF7074EF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C09950-E8D3-4690-ABFD-D68C2860FF90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85DBE-16F8-4925-89E3-70EB91904F51}" type="slidenum">
              <a:rPr lang="en-US" smtClean="0">
                <a:latin typeface="Helvetica" pitchFamily="34" charset="0"/>
              </a:rPr>
              <a:pPr/>
              <a:t>13</a:t>
            </a:fld>
            <a:endParaRPr lang="en-US">
              <a:latin typeface="Helvetica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592F0C-DDA9-443A-9014-7AFD7EF2B014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60C957-74D5-4F1F-9173-7DBABEAB9968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C791BA-395F-4585-8C08-90D333D2C367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C69909-9317-4AD0-96BC-D90A91F112EA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07359D-C392-47B9-8A66-65F16DE2A63A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07359D-C392-47B9-8A66-65F16DE2A63A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6EEB03-617C-4F28-A36A-32B9E5873E6E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B30495-EBFB-483F-90A8-9B6642FD42DB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F0266-EF1C-4642-B68E-B240FE59A0E3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36D1EC-7DCF-40B1-B549-E369F0F9F395}" type="slidenum">
              <a:rPr lang="en-US" smtClean="0">
                <a:latin typeface="Helvetica" pitchFamily="34" charset="0"/>
              </a:rPr>
              <a:pPr/>
              <a:t>14</a:t>
            </a:fld>
            <a:endParaRPr lang="en-US">
              <a:latin typeface="Helvetica" pitchFamily="3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D0258D4-2279-4C93-89E6-E9B3952D45EB}" type="datetime1">
              <a:rPr lang="en-US"/>
              <a:pPr eaLnBrk="1" hangingPunct="1"/>
              <a:t>11/11/2024</a:t>
            </a:fld>
            <a:endParaRPr lang="en-US"/>
          </a:p>
        </p:txBody>
      </p:sp>
      <p:sp>
        <p:nvSpPr>
          <p:cNvPr id="778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cs431-cotter</a:t>
            </a:r>
          </a:p>
        </p:txBody>
      </p:sp>
      <p:sp>
        <p:nvSpPr>
          <p:cNvPr id="778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8E924EF-A7E8-43DB-B601-E38E694B14CD}" type="slidenum">
              <a:rPr lang="en-US"/>
              <a:pPr eaLnBrk="1" hangingPunct="1"/>
              <a:t>117</a:t>
            </a:fld>
            <a:endParaRPr lang="en-US"/>
          </a:p>
        </p:txBody>
      </p:sp>
      <p:sp>
        <p:nvSpPr>
          <p:cNvPr id="778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78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1D7704-48E2-4187-9AAD-75B4C92CCB26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867494-C235-4B97-B073-61F2ECB51A12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C23ABF-231B-4044-BE48-25CBD9FC87E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867494-C235-4B97-B073-61F2ECB51A12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C065C0-1D88-4244-A044-59636608D40F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8C0C1-D2D7-47EB-8B37-26E86299CE7F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8DF1E-1E62-47D6-B94D-755DD27DC121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FEC5A-FE44-4EAC-B8A6-831EDF5AFF91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4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3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4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1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7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2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92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2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8C4-B5F2-495E-95B4-94A085B9E2AF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4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3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5097" y="24387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388113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Binding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839200" cy="5257800"/>
          </a:xfrm>
        </p:spPr>
        <p:txBody>
          <a:bodyPr>
            <a:normAutofit fontScale="92500"/>
          </a:bodyPr>
          <a:lstStyle/>
          <a:p>
            <a:r>
              <a:rPr kumimoji="0" lang="en-US" dirty="0"/>
              <a:t>Process resides in main memory</a:t>
            </a:r>
          </a:p>
          <a:p>
            <a:r>
              <a:rPr kumimoji="0" lang="en-US" dirty="0"/>
              <a:t>Associate each data element with memory address</a:t>
            </a:r>
          </a:p>
          <a:p>
            <a:r>
              <a:rPr kumimoji="0" lang="en-US" dirty="0"/>
              <a:t>Further, addresses represented in different ways at different stages of a program’s life</a:t>
            </a:r>
          </a:p>
          <a:p>
            <a:pPr lvl="1"/>
            <a:r>
              <a:rPr kumimoji="0" lang="en-US" dirty="0"/>
              <a:t>Source code addresses usually symbolic</a:t>
            </a:r>
          </a:p>
          <a:p>
            <a:pPr lvl="1"/>
            <a:r>
              <a:rPr kumimoji="0" lang="en-US" dirty="0"/>
              <a:t>Compiled code addresses </a:t>
            </a:r>
            <a:r>
              <a:rPr kumimoji="0" lang="en-US" b="1" dirty="0">
                <a:solidFill>
                  <a:srgbClr val="0000FF"/>
                </a:solidFill>
              </a:rPr>
              <a:t>bind </a:t>
            </a:r>
            <a:r>
              <a:rPr kumimoji="0" lang="en-US" dirty="0"/>
              <a:t>to </a:t>
            </a:r>
            <a:r>
              <a:rPr kumimoji="0" lang="en-US" dirty="0" err="1"/>
              <a:t>relocatable</a:t>
            </a:r>
            <a:r>
              <a:rPr kumimoji="0" lang="en-US" dirty="0"/>
              <a:t> addresses</a:t>
            </a:r>
          </a:p>
          <a:p>
            <a:pPr lvl="2"/>
            <a:r>
              <a:rPr kumimoji="0" lang="en-US" dirty="0"/>
              <a:t>i.e. “14 bytes from beginning of this module”</a:t>
            </a:r>
          </a:p>
          <a:p>
            <a:pPr lvl="1"/>
            <a:r>
              <a:rPr kumimoji="0" lang="en-US" dirty="0"/>
              <a:t>Linker or loader will bind </a:t>
            </a:r>
            <a:r>
              <a:rPr kumimoji="0" lang="en-US" dirty="0" err="1"/>
              <a:t>relocatable</a:t>
            </a:r>
            <a:r>
              <a:rPr kumimoji="0" lang="en-US" dirty="0"/>
              <a:t> addresses to absolute addresses</a:t>
            </a:r>
          </a:p>
          <a:p>
            <a:pPr lvl="2"/>
            <a:r>
              <a:rPr kumimoji="0" lang="en-US" dirty="0"/>
              <a:t>i.e. 74014</a:t>
            </a:r>
          </a:p>
          <a:p>
            <a:pPr>
              <a:buFont typeface="Monotype Sorts" charset="2"/>
              <a:buNone/>
            </a:pPr>
            <a:endParaRPr kumimoji="0" lang="en-US" dirty="0"/>
          </a:p>
          <a:p>
            <a:pPr lvl="1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0437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tabLst>
                <a:tab pos="3145949" algn="ctr"/>
              </a:tabLst>
            </a:pPr>
            <a:r>
              <a:rPr 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5949" algn="ctr"/>
              </a:tabLst>
            </a:pPr>
            <a:r>
              <a:rPr lang="en-US" dirty="0"/>
              <a:t>String is just page numbers, not full addresses</a:t>
            </a:r>
          </a:p>
          <a:p>
            <a:pPr lvl="1">
              <a:tabLst>
                <a:tab pos="3145949" algn="ctr"/>
              </a:tabLst>
            </a:pPr>
            <a:r>
              <a:rPr lang="en-US" dirty="0"/>
              <a:t>Repeated access to the same page does not cause a page fault</a:t>
            </a:r>
          </a:p>
          <a:p>
            <a:pPr>
              <a:tabLst>
                <a:tab pos="3145949" algn="ctr"/>
              </a:tabLst>
            </a:pPr>
            <a:r>
              <a:rPr lang="en-US" dirty="0"/>
              <a:t>Trace the memory reference of a process </a:t>
            </a:r>
          </a:p>
          <a:p>
            <a:pPr marL="0" indent="0">
              <a:buNone/>
            </a:pPr>
            <a:r>
              <a:rPr lang="en-US" sz="2400" dirty="0"/>
              <a:t>0100, 0432, 0101, 0612, 0102, 0104, 0101, 0611, 0102</a:t>
            </a:r>
          </a:p>
          <a:p>
            <a:r>
              <a:rPr lang="en-US" sz="2400" dirty="0"/>
              <a:t>Page size 100B</a:t>
            </a:r>
          </a:p>
          <a:p>
            <a:r>
              <a:rPr lang="en-US" sz="2400" dirty="0"/>
              <a:t>Reference string 1, 4, 1, 6, 1, 6</a:t>
            </a:r>
          </a:p>
          <a:p>
            <a:endParaRPr lang="en-US" sz="2400" dirty="0"/>
          </a:p>
          <a:p>
            <a:pPr>
              <a:tabLst>
                <a:tab pos="3145949" algn="ctr"/>
              </a:tabLst>
            </a:pPr>
            <a:r>
              <a:rPr lang="en-US" sz="2400" dirty="0"/>
              <a:t>In all our examples, the reference string is </a:t>
            </a:r>
          </a:p>
          <a:p>
            <a:pPr>
              <a:buNone/>
              <a:tabLst>
                <a:tab pos="3145949" algn="ctr"/>
              </a:tabLst>
            </a:pPr>
            <a:r>
              <a:rPr lang="en-US" sz="2400" dirty="0"/>
              <a:t>	               </a:t>
            </a:r>
            <a:r>
              <a:rPr lang="en-US" sz="2400" b="1" dirty="0">
                <a:solidFill>
                  <a:srgbClr val="FF0000"/>
                </a:solidFill>
              </a:rPr>
              <a:t>7,0,1,2,0,3,0,4,2,3,0,3,0,3,2,1,2,0,1,7,0,1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7595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504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Graph of Page Faults Versus </a:t>
            </a:r>
            <a:br>
              <a:rPr lang="en-US" sz="2800"/>
            </a:br>
            <a:r>
              <a:rPr lang="en-US" sz="2800"/>
              <a:t>The Number of Frames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896291"/>
            <a:ext cx="621453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66707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1905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Associates a time with each frame when the page was brought into memory</a:t>
            </a:r>
          </a:p>
          <a:p>
            <a:endParaRPr lang="en-US" sz="2400" dirty="0"/>
          </a:p>
          <a:p>
            <a:r>
              <a:rPr lang="en-US" sz="2400" dirty="0"/>
              <a:t>When a page must be replaced, the oldest one is chosen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33400" y="359306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Reference string: </a:t>
            </a:r>
            <a:r>
              <a:rPr 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First-In-First-Out (FIFO)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4196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b="1" dirty="0"/>
              <a:t>Limitation:</a:t>
            </a:r>
          </a:p>
          <a:p>
            <a:r>
              <a:rPr lang="en-US" sz="2800" dirty="0"/>
              <a:t>A variable is initialized early and constantly used </a:t>
            </a:r>
          </a:p>
        </p:txBody>
      </p:sp>
    </p:spTree>
    <p:extLst>
      <p:ext uri="{BB962C8B-B14F-4D97-AF65-F5344CB8AC3E}">
        <p14:creationId xmlns:p14="http://schemas.microsoft.com/office/powerpoint/2010/main" val="24624925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FIFO Page Replacement</a:t>
            </a:r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017" y="2043112"/>
            <a:ext cx="691515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143000" y="5257800"/>
            <a:ext cx="655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How to track ages of pages?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Just use a FIFO queue to hold all the pages in memory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Replace the page at the head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Insert at tail</a:t>
            </a:r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 frames (3 pages can be in memory at a time)</a:t>
            </a: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5235710" y="4278872"/>
            <a:ext cx="163377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15 page faults</a:t>
            </a:r>
          </a:p>
        </p:txBody>
      </p:sp>
    </p:spTree>
    <p:extLst>
      <p:ext uri="{BB962C8B-B14F-4D97-AF65-F5344CB8AC3E}">
        <p14:creationId xmlns:p14="http://schemas.microsoft.com/office/powerpoint/2010/main" val="7116845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416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Optimal Algorithm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tabLst>
                <a:tab pos="1890237" algn="l"/>
              </a:tabLst>
            </a:pPr>
            <a:r>
              <a:rPr lang="en-US" dirty="0"/>
              <a:t>Replace page that will not be used for longest period of time</a:t>
            </a:r>
          </a:p>
          <a:p>
            <a:pPr>
              <a:buNone/>
              <a:tabLst>
                <a:tab pos="1890237" algn="l"/>
              </a:tabLst>
            </a:pPr>
            <a:r>
              <a:rPr lang="en-US" dirty="0"/>
              <a:t>	</a:t>
            </a:r>
          </a:p>
          <a:p>
            <a:pPr>
              <a:tabLst>
                <a:tab pos="1890237" algn="l"/>
              </a:tabLst>
            </a:pPr>
            <a:r>
              <a:rPr lang="en-US" dirty="0"/>
              <a:t>How do you know this?</a:t>
            </a:r>
          </a:p>
          <a:p>
            <a:pPr lvl="1">
              <a:tabLst>
                <a:tab pos="1890237" algn="l"/>
              </a:tabLst>
            </a:pPr>
            <a:r>
              <a:rPr lang="en-US" dirty="0"/>
              <a:t>Can’t read the future</a:t>
            </a:r>
          </a:p>
          <a:p>
            <a:pPr>
              <a:tabLst>
                <a:tab pos="1890237" algn="l"/>
              </a:tabLst>
            </a:pPr>
            <a:endParaRPr lang="en-US" dirty="0"/>
          </a:p>
          <a:p>
            <a:pPr>
              <a:tabLst>
                <a:tab pos="1890237" algn="l"/>
              </a:tabLst>
            </a:pPr>
            <a:r>
              <a:rPr lang="en-US" dirty="0"/>
              <a:t>Used for measuring how well your algorithm performs</a:t>
            </a:r>
          </a:p>
        </p:txBody>
      </p:sp>
    </p:spTree>
    <p:extLst>
      <p:ext uri="{BB962C8B-B14F-4D97-AF65-F5344CB8AC3E}">
        <p14:creationId xmlns:p14="http://schemas.microsoft.com/office/powerpoint/2010/main" val="8081777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89517" y="277416"/>
            <a:ext cx="78972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Optimal Page Replacement</a:t>
            </a:r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7343" y="1819275"/>
            <a:ext cx="703368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91000" y="487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page faults </a:t>
            </a:r>
          </a:p>
        </p:txBody>
      </p:sp>
    </p:spTree>
    <p:extLst>
      <p:ext uri="{BB962C8B-B14F-4D97-AF65-F5344CB8AC3E}">
        <p14:creationId xmlns:p14="http://schemas.microsoft.com/office/powerpoint/2010/main" val="2311612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825" y="277416"/>
            <a:ext cx="7673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Least Recently Used (LRU) Algorithm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96578"/>
            <a:ext cx="7352242" cy="5356621"/>
          </a:xfrm>
        </p:spPr>
        <p:txBody>
          <a:bodyPr>
            <a:normAutofit fontScale="70000" lnSpcReduction="20000"/>
          </a:bodyPr>
          <a:lstStyle/>
          <a:p>
            <a:pPr>
              <a:buFont typeface="Monotype Sorts" charset="2"/>
              <a:buNone/>
            </a:pPr>
            <a:endParaRPr lang="en-US" dirty="0"/>
          </a:p>
          <a:p>
            <a:r>
              <a:rPr lang="en-US" b="1" dirty="0"/>
              <a:t>Use past knowledge rather than future</a:t>
            </a:r>
          </a:p>
          <a:p>
            <a:pPr lvl="1"/>
            <a:r>
              <a:rPr lang="en-US" dirty="0"/>
              <a:t>Past is the proxy of future</a:t>
            </a:r>
          </a:p>
          <a:p>
            <a:r>
              <a:rPr lang="en-US" dirty="0"/>
              <a:t>Replace page that has not been used in the most of the time</a:t>
            </a:r>
          </a:p>
          <a:p>
            <a:r>
              <a:rPr lang="en-US" dirty="0"/>
              <a:t>Associate time of last use with each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12 faults – better than FIFO but worse than OPT</a:t>
            </a:r>
          </a:p>
          <a:p>
            <a:r>
              <a:rPr lang="en-US" dirty="0"/>
              <a:t>Generally good algorithm and frequently used</a:t>
            </a:r>
          </a:p>
          <a:p>
            <a:r>
              <a:rPr lang="en-US" dirty="0"/>
              <a:t>But how to implement?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  <p:pic>
        <p:nvPicPr>
          <p:cNvPr id="40964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200400"/>
            <a:ext cx="7901517" cy="215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51476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LRU Algorithm-Implementation 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09687"/>
            <a:ext cx="7851775" cy="5395913"/>
          </a:xfrm>
        </p:spPr>
        <p:txBody>
          <a:bodyPr>
            <a:normAutofit/>
          </a:bodyPr>
          <a:lstStyle/>
          <a:p>
            <a:r>
              <a:rPr lang="en-US" sz="2000" b="1" dirty="0"/>
              <a:t>Counter implementation</a:t>
            </a:r>
          </a:p>
          <a:p>
            <a:pPr lvl="1"/>
            <a:r>
              <a:rPr lang="en-US" sz="2000" dirty="0"/>
              <a:t>CPU maintains a clock</a:t>
            </a:r>
          </a:p>
          <a:p>
            <a:pPr lvl="1"/>
            <a:r>
              <a:rPr lang="en-US" sz="2000" dirty="0"/>
              <a:t>Every page entry has a </a:t>
            </a:r>
            <a:r>
              <a:rPr lang="en-US" sz="2000" dirty="0">
                <a:solidFill>
                  <a:srgbClr val="C00000"/>
                </a:solidFill>
              </a:rPr>
              <a:t>Time of use</a:t>
            </a:r>
            <a:r>
              <a:rPr lang="en-US" sz="2000" dirty="0"/>
              <a:t>; </a:t>
            </a:r>
          </a:p>
          <a:p>
            <a:pPr lvl="2"/>
            <a:r>
              <a:rPr lang="en-US" sz="2000" dirty="0"/>
              <a:t>every time page is referenced, copy the clock into the </a:t>
            </a:r>
            <a:r>
              <a:rPr lang="en-US" sz="2000" dirty="0">
                <a:solidFill>
                  <a:srgbClr val="C00000"/>
                </a:solidFill>
              </a:rPr>
              <a:t>time of use</a:t>
            </a:r>
          </a:p>
          <a:p>
            <a:pPr lvl="1"/>
            <a:r>
              <a:rPr lang="en-US" sz="2000" dirty="0"/>
              <a:t>When a page needs to be replaced, look at the </a:t>
            </a:r>
            <a:r>
              <a:rPr lang="en-US" sz="2000" dirty="0">
                <a:solidFill>
                  <a:srgbClr val="C00000"/>
                </a:solidFill>
              </a:rPr>
              <a:t>“Time of use”</a:t>
            </a:r>
            <a:r>
              <a:rPr lang="en-US" sz="2000" dirty="0"/>
              <a:t> to find smallest value</a:t>
            </a:r>
          </a:p>
          <a:p>
            <a:pPr lvl="2"/>
            <a:r>
              <a:rPr lang="en-US" sz="2000" dirty="0"/>
              <a:t>Search through table needed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4953000"/>
            <a:ext cx="838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5105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4800600"/>
            <a:ext cx="6858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4876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Clock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371600" y="5257800"/>
            <a:ext cx="914400" cy="39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95509"/>
              </p:ext>
            </p:extLst>
          </p:nvPr>
        </p:nvGraphicFramePr>
        <p:xfrm>
          <a:off x="5029200" y="4598908"/>
          <a:ext cx="3124200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7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of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629400" y="41148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 table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5257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5650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6031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8200" y="6336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517098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0552" y="3276600"/>
            <a:ext cx="4862135" cy="336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13507" y="1418272"/>
            <a:ext cx="73064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Stack implementation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Keep a stack of page numbers in a double linked list form: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Page referenced: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/>
              <a:t>move it to the top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Victim page is the bottom page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LRU Algorithm-Implementation  </a:t>
            </a:r>
          </a:p>
        </p:txBody>
      </p:sp>
    </p:spTree>
    <p:extLst>
      <p:ext uri="{BB962C8B-B14F-4D97-AF65-F5344CB8AC3E}">
        <p14:creationId xmlns:p14="http://schemas.microsoft.com/office/powerpoint/2010/main" val="951570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LRU Approximation Algorithms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34666"/>
            <a:ext cx="8226425" cy="514707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LRU needs special hardware and still slow</a:t>
            </a:r>
          </a:p>
          <a:p>
            <a:r>
              <a:rPr lang="en-US" b="1" dirty="0">
                <a:solidFill>
                  <a:srgbClr val="3366FF"/>
                </a:solidFill>
              </a:rPr>
              <a:t>Reference bit</a:t>
            </a:r>
          </a:p>
          <a:p>
            <a:pPr lvl="1"/>
            <a:r>
              <a:rPr lang="en-US" dirty="0"/>
              <a:t>With each page associate a bit, initially = 0</a:t>
            </a:r>
          </a:p>
          <a:p>
            <a:pPr lvl="1"/>
            <a:r>
              <a:rPr lang="en-US" dirty="0"/>
              <a:t>When page is referenced bit set to 1</a:t>
            </a:r>
          </a:p>
          <a:p>
            <a:r>
              <a:rPr lang="en-US" dirty="0">
                <a:solidFill>
                  <a:srgbClr val="00B050"/>
                </a:solidFill>
              </a:rPr>
              <a:t>Additional reference bit algorithm </a:t>
            </a:r>
          </a:p>
          <a:p>
            <a:pPr lvl="1"/>
            <a:r>
              <a:rPr lang="en-US" dirty="0"/>
              <a:t>Record the reference bits in regular interval</a:t>
            </a:r>
          </a:p>
          <a:p>
            <a:pPr lvl="1"/>
            <a:r>
              <a:rPr lang="en-US" dirty="0"/>
              <a:t>Keep a 8 bit string for each page in memory</a:t>
            </a:r>
          </a:p>
          <a:p>
            <a:pPr lvl="1"/>
            <a:r>
              <a:rPr lang="en-US" dirty="0"/>
              <a:t>At regular interval, timer copies the reference bit to the high order bit (MSB) of the string. 	</a:t>
            </a:r>
          </a:p>
          <a:p>
            <a:pPr lvl="1"/>
            <a:r>
              <a:rPr lang="en-US" dirty="0"/>
              <a:t>Shift the other bits right side by one bit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1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277416"/>
            <a:ext cx="79660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Multistep Processing of a User Program</a:t>
            </a:r>
            <a:r>
              <a:rPr lang="en-US" sz="2800" dirty="0"/>
              <a:t> </a:t>
            </a:r>
          </a:p>
        </p:txBody>
      </p:sp>
      <p:pic>
        <p:nvPicPr>
          <p:cNvPr id="112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7917" y="1187054"/>
            <a:ext cx="2687109" cy="498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7637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5387975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</a:pPr>
            <a:endParaRPr lang="en-US" sz="2400">
              <a:latin typeface="Arial" charset="0"/>
            </a:endParaRPr>
          </a:p>
        </p:txBody>
      </p:sp>
      <p:pic>
        <p:nvPicPr>
          <p:cNvPr id="74757" name="Picture 6" descr="D:\b\b4\IBM\03-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9" y="1371600"/>
            <a:ext cx="8615099" cy="495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14400" y="277416"/>
            <a:ext cx="7772400" cy="5762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LRU Approximation Algorithms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81000" y="1066800"/>
            <a:ext cx="1752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09800" y="1066800"/>
            <a:ext cx="1600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86200" y="1066800"/>
            <a:ext cx="1600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4400" y="990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4600" y="990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1000" y="990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68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5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14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432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718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00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29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2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91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19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482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768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05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00200" y="565547"/>
            <a:ext cx="533400" cy="425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268069"/>
            <a:ext cx="113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Reset</a:t>
            </a:r>
          </a:p>
          <a:p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1030264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LRU Approximation Algorithms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34666"/>
            <a:ext cx="8226425" cy="51470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LRU needs special hardware and still slow</a:t>
            </a:r>
          </a:p>
          <a:p>
            <a:r>
              <a:rPr lang="en-US" b="1" dirty="0">
                <a:solidFill>
                  <a:srgbClr val="3366FF"/>
                </a:solidFill>
              </a:rPr>
              <a:t>Reference bit</a:t>
            </a:r>
          </a:p>
          <a:p>
            <a:pPr lvl="1"/>
            <a:r>
              <a:rPr lang="en-US" dirty="0"/>
              <a:t>With each page associate a bit, initially = 0</a:t>
            </a:r>
          </a:p>
          <a:p>
            <a:pPr lvl="1"/>
            <a:r>
              <a:rPr lang="en-US" dirty="0"/>
              <a:t>When page is referenced bit set to 1</a:t>
            </a:r>
          </a:p>
          <a:p>
            <a:r>
              <a:rPr lang="en-US" dirty="0"/>
              <a:t>Additional reference bit algorithm </a:t>
            </a:r>
          </a:p>
          <a:p>
            <a:r>
              <a:rPr lang="en-US" b="1" dirty="0">
                <a:solidFill>
                  <a:srgbClr val="3366FF"/>
                </a:solidFill>
              </a:rPr>
              <a:t>Second-chance algorithm</a:t>
            </a:r>
          </a:p>
          <a:p>
            <a:pPr lvl="1"/>
            <a:r>
              <a:rPr lang="en-US" dirty="0"/>
              <a:t>Generally FIFO, plus hardware-provided reference bit</a:t>
            </a:r>
          </a:p>
          <a:p>
            <a:pPr lvl="1"/>
            <a:r>
              <a:rPr lang="en-US" dirty="0"/>
              <a:t>Clock replacement</a:t>
            </a:r>
          </a:p>
          <a:p>
            <a:pPr lvl="1"/>
            <a:r>
              <a:rPr lang="en-US" dirty="0"/>
              <a:t>If page to be replaced has </a:t>
            </a:r>
          </a:p>
          <a:p>
            <a:pPr lvl="2"/>
            <a:r>
              <a:rPr lang="en-US" dirty="0"/>
              <a:t>Reference bit = 0 -&gt; replace it</a:t>
            </a:r>
          </a:p>
          <a:p>
            <a:pPr lvl="2"/>
            <a:r>
              <a:rPr lang="en-US" dirty="0"/>
              <a:t>reference bit = 1 then:</a:t>
            </a:r>
          </a:p>
          <a:p>
            <a:pPr lvl="3"/>
            <a:r>
              <a:rPr lang="en-US" dirty="0"/>
              <a:t>set reference bit 0, leave page in memory (reset the time)</a:t>
            </a:r>
          </a:p>
          <a:p>
            <a:pPr lvl="3"/>
            <a:r>
              <a:rPr lang="en-US" dirty="0"/>
              <a:t>replace next page, subject to same rules</a:t>
            </a:r>
          </a:p>
        </p:txBody>
      </p:sp>
    </p:spTree>
    <p:extLst>
      <p:ext uri="{BB962C8B-B14F-4D97-AF65-F5344CB8AC3E}">
        <p14:creationId xmlns:p14="http://schemas.microsoft.com/office/powerpoint/2010/main" val="37061039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38100"/>
            <a:ext cx="8267700" cy="844154"/>
          </a:xfrm>
        </p:spPr>
        <p:txBody>
          <a:bodyPr/>
          <a:lstStyle/>
          <a:p>
            <a:pPr eaLnBrk="1" hangingPunct="1"/>
            <a:r>
              <a:rPr lang="en-US" sz="2000"/>
              <a:t>Second-Chance (clock) Page-Replacement Algorithm</a:t>
            </a: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0267" y="1285875"/>
            <a:ext cx="5897033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400" y="6096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{Reference bit, Dirty bit} combination</a:t>
            </a:r>
          </a:p>
        </p:txBody>
      </p:sp>
    </p:spTree>
    <p:extLst>
      <p:ext uri="{BB962C8B-B14F-4D97-AF65-F5344CB8AC3E}">
        <p14:creationId xmlns:p14="http://schemas.microsoft.com/office/powerpoint/2010/main" val="612405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Counting Algorithms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617" y="1282304"/>
            <a:ext cx="7699375" cy="4551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Keep a counter of the number of references that have been made to each page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3366FF"/>
                </a:solidFill>
              </a:rPr>
              <a:t>LFU Algorithm</a:t>
            </a:r>
            <a:r>
              <a:rPr lang="en-US" dirty="0"/>
              <a:t>:  replaces page with smallest count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3366FF"/>
                </a:solidFill>
              </a:rPr>
              <a:t>MFU Algorithm</a:t>
            </a:r>
            <a:r>
              <a:rPr lang="en-US" dirty="0"/>
              <a:t>: based on the argument that the page with the smallest count was probably just brought in and has yet to be used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21336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and most frequently used</a:t>
            </a:r>
          </a:p>
        </p:txBody>
      </p:sp>
    </p:spTree>
    <p:extLst>
      <p:ext uri="{BB962C8B-B14F-4D97-AF65-F5344CB8AC3E}">
        <p14:creationId xmlns:p14="http://schemas.microsoft.com/office/powerpoint/2010/main" val="10189031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504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Graph of Page Faults Versus </a:t>
            </a:r>
            <a:br>
              <a:rPr lang="en-US" sz="2800"/>
            </a:br>
            <a:r>
              <a:rPr lang="en-US" sz="2800"/>
              <a:t>The Number of Frames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896291"/>
            <a:ext cx="621453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83861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28956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grpSp>
        <p:nvGrpSpPr>
          <p:cNvPr id="110595" name="Group 3"/>
          <p:cNvGrpSpPr>
            <a:grpSpLocks/>
          </p:cNvGrpSpPr>
          <p:nvPr/>
        </p:nvGrpSpPr>
        <p:grpSpPr bwMode="auto">
          <a:xfrm>
            <a:off x="2330450" y="4191000"/>
            <a:ext cx="381000" cy="1295400"/>
            <a:chOff x="768" y="1728"/>
            <a:chExt cx="240" cy="816"/>
          </a:xfrm>
        </p:grpSpPr>
        <p:sp>
          <p:nvSpPr>
            <p:cNvPr id="110596" name="Rectangle 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" name="Line 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" name="Line 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599" name="Group 7"/>
          <p:cNvGrpSpPr>
            <a:grpSpLocks/>
          </p:cNvGrpSpPr>
          <p:nvPr/>
        </p:nvGrpSpPr>
        <p:grpSpPr bwMode="auto">
          <a:xfrm>
            <a:off x="2832100" y="4191000"/>
            <a:ext cx="381000" cy="1295400"/>
            <a:chOff x="768" y="1728"/>
            <a:chExt cx="240" cy="816"/>
          </a:xfrm>
        </p:grpSpPr>
        <p:sp>
          <p:nvSpPr>
            <p:cNvPr id="110600" name="Rectangle 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" name="Line 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" name="Line 1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03" name="Group 11"/>
          <p:cNvGrpSpPr>
            <a:grpSpLocks/>
          </p:cNvGrpSpPr>
          <p:nvPr/>
        </p:nvGrpSpPr>
        <p:grpSpPr bwMode="auto">
          <a:xfrm>
            <a:off x="3333750" y="4191000"/>
            <a:ext cx="381000" cy="1295400"/>
            <a:chOff x="768" y="1728"/>
            <a:chExt cx="240" cy="816"/>
          </a:xfrm>
        </p:grpSpPr>
        <p:sp>
          <p:nvSpPr>
            <p:cNvPr id="110604" name="Rectangle 1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" name="Line 1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" name="Line 1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07" name="Group 15"/>
          <p:cNvGrpSpPr>
            <a:grpSpLocks/>
          </p:cNvGrpSpPr>
          <p:nvPr/>
        </p:nvGrpSpPr>
        <p:grpSpPr bwMode="auto">
          <a:xfrm>
            <a:off x="3835400" y="4191000"/>
            <a:ext cx="381000" cy="1295400"/>
            <a:chOff x="768" y="1728"/>
            <a:chExt cx="240" cy="816"/>
          </a:xfrm>
        </p:grpSpPr>
        <p:sp>
          <p:nvSpPr>
            <p:cNvPr id="110608" name="Rectangle 1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9" name="Line 1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0" name="Line 1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1" name="Group 19"/>
          <p:cNvGrpSpPr>
            <a:grpSpLocks/>
          </p:cNvGrpSpPr>
          <p:nvPr/>
        </p:nvGrpSpPr>
        <p:grpSpPr bwMode="auto">
          <a:xfrm>
            <a:off x="4337050" y="4191000"/>
            <a:ext cx="381000" cy="1295400"/>
            <a:chOff x="768" y="1728"/>
            <a:chExt cx="240" cy="816"/>
          </a:xfrm>
        </p:grpSpPr>
        <p:sp>
          <p:nvSpPr>
            <p:cNvPr id="110612" name="Rectangle 2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3" name="Line 2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4" name="Line 2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5" name="Group 23"/>
          <p:cNvGrpSpPr>
            <a:grpSpLocks/>
          </p:cNvGrpSpPr>
          <p:nvPr/>
        </p:nvGrpSpPr>
        <p:grpSpPr bwMode="auto">
          <a:xfrm>
            <a:off x="4838700" y="4191000"/>
            <a:ext cx="381000" cy="1295400"/>
            <a:chOff x="768" y="1728"/>
            <a:chExt cx="240" cy="816"/>
          </a:xfrm>
        </p:grpSpPr>
        <p:sp>
          <p:nvSpPr>
            <p:cNvPr id="110616" name="Rectangle 2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7" name="Line 2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8" name="Line 2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9" name="Group 27"/>
          <p:cNvGrpSpPr>
            <a:grpSpLocks/>
          </p:cNvGrpSpPr>
          <p:nvPr/>
        </p:nvGrpSpPr>
        <p:grpSpPr bwMode="auto">
          <a:xfrm>
            <a:off x="5340350" y="4191000"/>
            <a:ext cx="381000" cy="1295400"/>
            <a:chOff x="768" y="1728"/>
            <a:chExt cx="240" cy="816"/>
          </a:xfrm>
        </p:grpSpPr>
        <p:sp>
          <p:nvSpPr>
            <p:cNvPr id="110620" name="Rectangle 2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1" name="Line 2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2" name="Line 3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23" name="Group 31"/>
          <p:cNvGrpSpPr>
            <a:grpSpLocks/>
          </p:cNvGrpSpPr>
          <p:nvPr/>
        </p:nvGrpSpPr>
        <p:grpSpPr bwMode="auto">
          <a:xfrm>
            <a:off x="5842000" y="4191000"/>
            <a:ext cx="381000" cy="1295400"/>
            <a:chOff x="768" y="1728"/>
            <a:chExt cx="240" cy="816"/>
          </a:xfrm>
        </p:grpSpPr>
        <p:sp>
          <p:nvSpPr>
            <p:cNvPr id="110624" name="Rectangle 3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5" name="Line 3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6" name="Line 3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27" name="Group 35"/>
          <p:cNvGrpSpPr>
            <a:grpSpLocks/>
          </p:cNvGrpSpPr>
          <p:nvPr/>
        </p:nvGrpSpPr>
        <p:grpSpPr bwMode="auto">
          <a:xfrm>
            <a:off x="6343650" y="4191000"/>
            <a:ext cx="381000" cy="1295400"/>
            <a:chOff x="768" y="1728"/>
            <a:chExt cx="240" cy="816"/>
          </a:xfrm>
        </p:grpSpPr>
        <p:sp>
          <p:nvSpPr>
            <p:cNvPr id="110628" name="Rectangle 3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9" name="Line 3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0" name="Line 3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31" name="Group 39"/>
          <p:cNvGrpSpPr>
            <a:grpSpLocks/>
          </p:cNvGrpSpPr>
          <p:nvPr/>
        </p:nvGrpSpPr>
        <p:grpSpPr bwMode="auto">
          <a:xfrm>
            <a:off x="6845300" y="4191000"/>
            <a:ext cx="381000" cy="1295400"/>
            <a:chOff x="768" y="1728"/>
            <a:chExt cx="240" cy="816"/>
          </a:xfrm>
        </p:grpSpPr>
        <p:sp>
          <p:nvSpPr>
            <p:cNvPr id="110632" name="Rectangle 4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3" name="Line 4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4" name="Line 4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35" name="Group 43"/>
          <p:cNvGrpSpPr>
            <a:grpSpLocks/>
          </p:cNvGrpSpPr>
          <p:nvPr/>
        </p:nvGrpSpPr>
        <p:grpSpPr bwMode="auto">
          <a:xfrm>
            <a:off x="7346950" y="4191000"/>
            <a:ext cx="381000" cy="1295400"/>
            <a:chOff x="768" y="1728"/>
            <a:chExt cx="240" cy="816"/>
          </a:xfrm>
        </p:grpSpPr>
        <p:sp>
          <p:nvSpPr>
            <p:cNvPr id="110636" name="Rectangle 4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7" name="Line 4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8" name="Line 4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639" name="Text Box 47"/>
          <p:cNvSpPr txBox="1">
            <a:spLocks noChangeArrowheads="1"/>
          </p:cNvSpPr>
          <p:nvPr/>
        </p:nvSpPr>
        <p:spPr bwMode="auto">
          <a:xfrm>
            <a:off x="1889125" y="3546475"/>
            <a:ext cx="589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latin typeface="Times New Roman" pitchFamily="-105" charset="0"/>
              </a:rPr>
              <a:t>1    2     3     4     1    2     5    1    2     3     4     5</a:t>
            </a:r>
          </a:p>
        </p:txBody>
      </p:sp>
      <p:sp>
        <p:nvSpPr>
          <p:cNvPr id="110640" name="Text Box 48"/>
          <p:cNvSpPr txBox="1">
            <a:spLocks noChangeArrowheads="1"/>
          </p:cNvSpPr>
          <p:nvPr/>
        </p:nvSpPr>
        <p:spPr bwMode="auto">
          <a:xfrm>
            <a:off x="1905000" y="4191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</p:txBody>
      </p:sp>
      <p:sp>
        <p:nvSpPr>
          <p:cNvPr id="110641" name="Text Box 49"/>
          <p:cNvSpPr txBox="1">
            <a:spLocks noChangeArrowheads="1"/>
          </p:cNvSpPr>
          <p:nvPr/>
        </p:nvSpPr>
        <p:spPr bwMode="auto">
          <a:xfrm>
            <a:off x="2362200" y="4267200"/>
            <a:ext cx="336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2" name="Text Box 50"/>
          <p:cNvSpPr txBox="1">
            <a:spLocks noChangeArrowheads="1"/>
          </p:cNvSpPr>
          <p:nvPr/>
        </p:nvSpPr>
        <p:spPr bwMode="auto">
          <a:xfrm>
            <a:off x="33528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0643" name="Text Box 51"/>
          <p:cNvSpPr txBox="1">
            <a:spLocks noChangeArrowheads="1"/>
          </p:cNvSpPr>
          <p:nvPr/>
        </p:nvSpPr>
        <p:spPr bwMode="auto">
          <a:xfrm>
            <a:off x="38862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0644" name="Text Box 52"/>
          <p:cNvSpPr txBox="1">
            <a:spLocks noChangeArrowheads="1"/>
          </p:cNvSpPr>
          <p:nvPr/>
        </p:nvSpPr>
        <p:spPr bwMode="auto">
          <a:xfrm>
            <a:off x="43434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5" name="Text Box 53"/>
          <p:cNvSpPr txBox="1">
            <a:spLocks noChangeArrowheads="1"/>
          </p:cNvSpPr>
          <p:nvPr/>
        </p:nvSpPr>
        <p:spPr bwMode="auto">
          <a:xfrm>
            <a:off x="48768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6" name="Text Box 54"/>
          <p:cNvSpPr txBox="1">
            <a:spLocks noChangeArrowheads="1"/>
          </p:cNvSpPr>
          <p:nvPr/>
        </p:nvSpPr>
        <p:spPr bwMode="auto">
          <a:xfrm>
            <a:off x="53340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7" name="Text Box 55"/>
          <p:cNvSpPr txBox="1">
            <a:spLocks noChangeArrowheads="1"/>
          </p:cNvSpPr>
          <p:nvPr/>
        </p:nvSpPr>
        <p:spPr bwMode="auto">
          <a:xfrm>
            <a:off x="58674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8" name="Text Box 56"/>
          <p:cNvSpPr txBox="1">
            <a:spLocks noChangeArrowheads="1"/>
          </p:cNvSpPr>
          <p:nvPr/>
        </p:nvSpPr>
        <p:spPr bwMode="auto">
          <a:xfrm>
            <a:off x="64008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9" name="Text Box 57"/>
          <p:cNvSpPr txBox="1">
            <a:spLocks noChangeArrowheads="1"/>
          </p:cNvSpPr>
          <p:nvPr/>
        </p:nvSpPr>
        <p:spPr bwMode="auto">
          <a:xfrm>
            <a:off x="69342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0650" name="Text Box 58"/>
          <p:cNvSpPr txBox="1">
            <a:spLocks noChangeArrowheads="1"/>
          </p:cNvSpPr>
          <p:nvPr/>
        </p:nvSpPr>
        <p:spPr bwMode="auto">
          <a:xfrm>
            <a:off x="73914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grpSp>
        <p:nvGrpSpPr>
          <p:cNvPr id="110651" name="Group 59"/>
          <p:cNvGrpSpPr>
            <a:grpSpLocks/>
          </p:cNvGrpSpPr>
          <p:nvPr/>
        </p:nvGrpSpPr>
        <p:grpSpPr bwMode="auto">
          <a:xfrm>
            <a:off x="1905000" y="4191000"/>
            <a:ext cx="381000" cy="1295400"/>
            <a:chOff x="768" y="1728"/>
            <a:chExt cx="240" cy="816"/>
          </a:xfrm>
        </p:grpSpPr>
        <p:sp>
          <p:nvSpPr>
            <p:cNvPr id="110652" name="Rectangle 6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53" name="Line 6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54" name="Line 6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655" name="Rectangle 63"/>
          <p:cNvSpPr>
            <a:spLocks noChangeArrowheads="1"/>
          </p:cNvSpPr>
          <p:nvPr/>
        </p:nvSpPr>
        <p:spPr bwMode="auto">
          <a:xfrm>
            <a:off x="1905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6" name="Rectangle 64"/>
          <p:cNvSpPr>
            <a:spLocks noChangeArrowheads="1"/>
          </p:cNvSpPr>
          <p:nvPr/>
        </p:nvSpPr>
        <p:spPr bwMode="auto">
          <a:xfrm>
            <a:off x="2286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7" name="Rectangle 65"/>
          <p:cNvSpPr>
            <a:spLocks noChangeArrowheads="1"/>
          </p:cNvSpPr>
          <p:nvPr/>
        </p:nvSpPr>
        <p:spPr bwMode="auto">
          <a:xfrm>
            <a:off x="28194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8" name="Rectangle 66"/>
          <p:cNvSpPr>
            <a:spLocks noChangeArrowheads="1"/>
          </p:cNvSpPr>
          <p:nvPr/>
        </p:nvSpPr>
        <p:spPr bwMode="auto">
          <a:xfrm>
            <a:off x="33528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9" name="Rectangle 67"/>
          <p:cNvSpPr>
            <a:spLocks noChangeArrowheads="1"/>
          </p:cNvSpPr>
          <p:nvPr/>
        </p:nvSpPr>
        <p:spPr bwMode="auto">
          <a:xfrm>
            <a:off x="3810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0" name="Rectangle 68"/>
          <p:cNvSpPr>
            <a:spLocks noChangeArrowheads="1"/>
          </p:cNvSpPr>
          <p:nvPr/>
        </p:nvSpPr>
        <p:spPr bwMode="auto">
          <a:xfrm>
            <a:off x="43434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1" name="Rectangle 69"/>
          <p:cNvSpPr>
            <a:spLocks noChangeArrowheads="1"/>
          </p:cNvSpPr>
          <p:nvPr/>
        </p:nvSpPr>
        <p:spPr bwMode="auto">
          <a:xfrm>
            <a:off x="48006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2" name="Rectangle 70"/>
          <p:cNvSpPr>
            <a:spLocks noChangeArrowheads="1"/>
          </p:cNvSpPr>
          <p:nvPr/>
        </p:nvSpPr>
        <p:spPr bwMode="auto">
          <a:xfrm>
            <a:off x="63246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3" name="Rectangle 71"/>
          <p:cNvSpPr>
            <a:spLocks noChangeArrowheads="1"/>
          </p:cNvSpPr>
          <p:nvPr/>
        </p:nvSpPr>
        <p:spPr bwMode="auto">
          <a:xfrm>
            <a:off x="6858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4" name="Text Box 72"/>
          <p:cNvSpPr txBox="1">
            <a:spLocks noChangeArrowheads="1"/>
          </p:cNvSpPr>
          <p:nvPr/>
        </p:nvSpPr>
        <p:spPr bwMode="auto">
          <a:xfrm>
            <a:off x="1050925" y="4156075"/>
            <a:ext cx="860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9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faults</a:t>
            </a:r>
          </a:p>
        </p:txBody>
      </p:sp>
      <p:sp>
        <p:nvSpPr>
          <p:cNvPr id="110665" name="Rectangle 73"/>
          <p:cNvSpPr>
            <a:spLocks noGrp="1" noChangeArrowheads="1"/>
          </p:cNvSpPr>
          <p:nvPr>
            <p:ph type="title"/>
          </p:nvPr>
        </p:nvSpPr>
        <p:spPr>
          <a:xfrm>
            <a:off x="304800" y="1600200"/>
            <a:ext cx="86106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FIFO Example – </a:t>
            </a:r>
            <a:br>
              <a:rPr lang="en-US" dirty="0"/>
            </a:br>
            <a:r>
              <a:rPr lang="en-US" dirty="0"/>
              <a:t>Program - 5 pages, </a:t>
            </a:r>
            <a:br>
              <a:rPr lang="en-US" dirty="0"/>
            </a:br>
            <a:r>
              <a:rPr lang="en-US" dirty="0"/>
              <a:t>3 frames of Memory allocated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3048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Increase in page frame decreases page fault rate?</a:t>
            </a:r>
          </a:p>
        </p:txBody>
      </p:sp>
    </p:spTree>
    <p:extLst>
      <p:ext uri="{BB962C8B-B14F-4D97-AF65-F5344CB8AC3E}">
        <p14:creationId xmlns:p14="http://schemas.microsoft.com/office/powerpoint/2010/main" val="1068287581"/>
      </p:ext>
    </p:extLst>
  </p:cSld>
  <p:clrMapOvr>
    <a:masterClrMapping/>
  </p:clrMapOvr>
  <p:transition advTm="49862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28956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</p:txBody>
      </p:sp>
      <p:grpSp>
        <p:nvGrpSpPr>
          <p:cNvPr id="112643" name="Group 3"/>
          <p:cNvGrpSpPr>
            <a:grpSpLocks/>
          </p:cNvGrpSpPr>
          <p:nvPr/>
        </p:nvGrpSpPr>
        <p:grpSpPr bwMode="auto">
          <a:xfrm>
            <a:off x="2330450" y="2819400"/>
            <a:ext cx="381000" cy="1295400"/>
            <a:chOff x="768" y="1728"/>
            <a:chExt cx="240" cy="816"/>
          </a:xfrm>
        </p:grpSpPr>
        <p:sp>
          <p:nvSpPr>
            <p:cNvPr id="112644" name="Rectangle 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45" name="Line 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46" name="Line 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47" name="Group 7"/>
          <p:cNvGrpSpPr>
            <a:grpSpLocks/>
          </p:cNvGrpSpPr>
          <p:nvPr/>
        </p:nvGrpSpPr>
        <p:grpSpPr bwMode="auto">
          <a:xfrm>
            <a:off x="2832100" y="2819400"/>
            <a:ext cx="381000" cy="1295400"/>
            <a:chOff x="768" y="1728"/>
            <a:chExt cx="240" cy="816"/>
          </a:xfrm>
        </p:grpSpPr>
        <p:sp>
          <p:nvSpPr>
            <p:cNvPr id="112648" name="Rectangle 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49" name="Line 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0" name="Line 1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51" name="Group 11"/>
          <p:cNvGrpSpPr>
            <a:grpSpLocks/>
          </p:cNvGrpSpPr>
          <p:nvPr/>
        </p:nvGrpSpPr>
        <p:grpSpPr bwMode="auto">
          <a:xfrm>
            <a:off x="3333750" y="2819400"/>
            <a:ext cx="381000" cy="1295400"/>
            <a:chOff x="768" y="1728"/>
            <a:chExt cx="240" cy="816"/>
          </a:xfrm>
        </p:grpSpPr>
        <p:sp>
          <p:nvSpPr>
            <p:cNvPr id="112652" name="Rectangle 1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3" name="Line 1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4" name="Line 1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55" name="Group 15"/>
          <p:cNvGrpSpPr>
            <a:grpSpLocks/>
          </p:cNvGrpSpPr>
          <p:nvPr/>
        </p:nvGrpSpPr>
        <p:grpSpPr bwMode="auto">
          <a:xfrm>
            <a:off x="3835400" y="2819400"/>
            <a:ext cx="381000" cy="1295400"/>
            <a:chOff x="768" y="1728"/>
            <a:chExt cx="240" cy="816"/>
          </a:xfrm>
        </p:grpSpPr>
        <p:sp>
          <p:nvSpPr>
            <p:cNvPr id="112656" name="Rectangle 1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7" name="Line 1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8" name="Line 1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59" name="Group 19"/>
          <p:cNvGrpSpPr>
            <a:grpSpLocks/>
          </p:cNvGrpSpPr>
          <p:nvPr/>
        </p:nvGrpSpPr>
        <p:grpSpPr bwMode="auto">
          <a:xfrm>
            <a:off x="4337050" y="2819400"/>
            <a:ext cx="381000" cy="1295400"/>
            <a:chOff x="768" y="1728"/>
            <a:chExt cx="240" cy="816"/>
          </a:xfrm>
        </p:grpSpPr>
        <p:sp>
          <p:nvSpPr>
            <p:cNvPr id="112660" name="Rectangle 2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1" name="Line 2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2" name="Line 2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63" name="Group 23"/>
          <p:cNvGrpSpPr>
            <a:grpSpLocks/>
          </p:cNvGrpSpPr>
          <p:nvPr/>
        </p:nvGrpSpPr>
        <p:grpSpPr bwMode="auto">
          <a:xfrm>
            <a:off x="4838700" y="2819400"/>
            <a:ext cx="381000" cy="1295400"/>
            <a:chOff x="768" y="1728"/>
            <a:chExt cx="240" cy="816"/>
          </a:xfrm>
        </p:grpSpPr>
        <p:sp>
          <p:nvSpPr>
            <p:cNvPr id="112664" name="Rectangle 2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5" name="Line 2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6" name="Line 2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67" name="Group 27"/>
          <p:cNvGrpSpPr>
            <a:grpSpLocks/>
          </p:cNvGrpSpPr>
          <p:nvPr/>
        </p:nvGrpSpPr>
        <p:grpSpPr bwMode="auto">
          <a:xfrm>
            <a:off x="5340350" y="2819400"/>
            <a:ext cx="381000" cy="1295400"/>
            <a:chOff x="768" y="1728"/>
            <a:chExt cx="240" cy="816"/>
          </a:xfrm>
        </p:grpSpPr>
        <p:sp>
          <p:nvSpPr>
            <p:cNvPr id="112668" name="Rectangle 2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9" name="Line 2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0" name="Line 3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71" name="Group 31"/>
          <p:cNvGrpSpPr>
            <a:grpSpLocks/>
          </p:cNvGrpSpPr>
          <p:nvPr/>
        </p:nvGrpSpPr>
        <p:grpSpPr bwMode="auto">
          <a:xfrm>
            <a:off x="5842000" y="2819400"/>
            <a:ext cx="381000" cy="1295400"/>
            <a:chOff x="768" y="1728"/>
            <a:chExt cx="240" cy="816"/>
          </a:xfrm>
        </p:grpSpPr>
        <p:sp>
          <p:nvSpPr>
            <p:cNvPr id="112672" name="Rectangle 3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3" name="Line 3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4" name="Line 3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75" name="Group 35"/>
          <p:cNvGrpSpPr>
            <a:grpSpLocks/>
          </p:cNvGrpSpPr>
          <p:nvPr/>
        </p:nvGrpSpPr>
        <p:grpSpPr bwMode="auto">
          <a:xfrm>
            <a:off x="6343650" y="2819400"/>
            <a:ext cx="381000" cy="1295400"/>
            <a:chOff x="768" y="1728"/>
            <a:chExt cx="240" cy="816"/>
          </a:xfrm>
        </p:grpSpPr>
        <p:sp>
          <p:nvSpPr>
            <p:cNvPr id="112676" name="Rectangle 3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7" name="Line 3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8" name="Line 3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79" name="Group 39"/>
          <p:cNvGrpSpPr>
            <a:grpSpLocks/>
          </p:cNvGrpSpPr>
          <p:nvPr/>
        </p:nvGrpSpPr>
        <p:grpSpPr bwMode="auto">
          <a:xfrm>
            <a:off x="6845300" y="2819400"/>
            <a:ext cx="381000" cy="1295400"/>
            <a:chOff x="768" y="1728"/>
            <a:chExt cx="240" cy="816"/>
          </a:xfrm>
        </p:grpSpPr>
        <p:sp>
          <p:nvSpPr>
            <p:cNvPr id="112680" name="Rectangle 4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1" name="Line 4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2" name="Line 4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83" name="Group 43"/>
          <p:cNvGrpSpPr>
            <a:grpSpLocks/>
          </p:cNvGrpSpPr>
          <p:nvPr/>
        </p:nvGrpSpPr>
        <p:grpSpPr bwMode="auto">
          <a:xfrm>
            <a:off x="7346950" y="2819400"/>
            <a:ext cx="381000" cy="1295400"/>
            <a:chOff x="768" y="1728"/>
            <a:chExt cx="240" cy="816"/>
          </a:xfrm>
        </p:grpSpPr>
        <p:sp>
          <p:nvSpPr>
            <p:cNvPr id="112684" name="Rectangle 4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5" name="Line 4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6" name="Line 4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687" name="Text Box 47"/>
          <p:cNvSpPr txBox="1">
            <a:spLocks noChangeArrowheads="1"/>
          </p:cNvSpPr>
          <p:nvPr/>
        </p:nvSpPr>
        <p:spPr bwMode="auto">
          <a:xfrm>
            <a:off x="1889125" y="2174875"/>
            <a:ext cx="589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1    2     3     4     1    2     5    1    2     3     4     5</a:t>
            </a:r>
          </a:p>
        </p:txBody>
      </p:sp>
      <p:sp>
        <p:nvSpPr>
          <p:cNvPr id="112688" name="Text Box 48"/>
          <p:cNvSpPr txBox="1">
            <a:spLocks noChangeArrowheads="1"/>
          </p:cNvSpPr>
          <p:nvPr/>
        </p:nvSpPr>
        <p:spPr bwMode="auto">
          <a:xfrm>
            <a:off x="1905000" y="2819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</p:txBody>
      </p:sp>
      <p:sp>
        <p:nvSpPr>
          <p:cNvPr id="112689" name="Text Box 49"/>
          <p:cNvSpPr txBox="1">
            <a:spLocks noChangeArrowheads="1"/>
          </p:cNvSpPr>
          <p:nvPr/>
        </p:nvSpPr>
        <p:spPr bwMode="auto">
          <a:xfrm>
            <a:off x="2362200" y="2895600"/>
            <a:ext cx="336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0" name="Text Box 50"/>
          <p:cNvSpPr txBox="1">
            <a:spLocks noChangeArrowheads="1"/>
          </p:cNvSpPr>
          <p:nvPr/>
        </p:nvSpPr>
        <p:spPr bwMode="auto">
          <a:xfrm>
            <a:off x="33528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</p:txBody>
      </p:sp>
      <p:sp>
        <p:nvSpPr>
          <p:cNvPr id="112691" name="Text Box 51"/>
          <p:cNvSpPr txBox="1">
            <a:spLocks noChangeArrowheads="1"/>
          </p:cNvSpPr>
          <p:nvPr/>
        </p:nvSpPr>
        <p:spPr bwMode="auto">
          <a:xfrm>
            <a:off x="38862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</p:txBody>
      </p:sp>
      <p:sp>
        <p:nvSpPr>
          <p:cNvPr id="112692" name="Text Box 52"/>
          <p:cNvSpPr txBox="1">
            <a:spLocks noChangeArrowheads="1"/>
          </p:cNvSpPr>
          <p:nvPr/>
        </p:nvSpPr>
        <p:spPr bwMode="auto">
          <a:xfrm>
            <a:off x="43434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3" name="Text Box 53"/>
          <p:cNvSpPr txBox="1">
            <a:spLocks noChangeArrowheads="1"/>
          </p:cNvSpPr>
          <p:nvPr/>
        </p:nvSpPr>
        <p:spPr bwMode="auto">
          <a:xfrm>
            <a:off x="48768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4" name="Text Box 54"/>
          <p:cNvSpPr txBox="1">
            <a:spLocks noChangeArrowheads="1"/>
          </p:cNvSpPr>
          <p:nvPr/>
        </p:nvSpPr>
        <p:spPr bwMode="auto">
          <a:xfrm>
            <a:off x="53340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5" name="Text Box 55"/>
          <p:cNvSpPr txBox="1">
            <a:spLocks noChangeArrowheads="1"/>
          </p:cNvSpPr>
          <p:nvPr/>
        </p:nvSpPr>
        <p:spPr bwMode="auto">
          <a:xfrm>
            <a:off x="58674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6" name="Text Box 56"/>
          <p:cNvSpPr txBox="1">
            <a:spLocks noChangeArrowheads="1"/>
          </p:cNvSpPr>
          <p:nvPr/>
        </p:nvSpPr>
        <p:spPr bwMode="auto">
          <a:xfrm>
            <a:off x="64008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7" name="Text Box 57"/>
          <p:cNvSpPr txBox="1">
            <a:spLocks noChangeArrowheads="1"/>
          </p:cNvSpPr>
          <p:nvPr/>
        </p:nvSpPr>
        <p:spPr bwMode="auto">
          <a:xfrm>
            <a:off x="69342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</p:txBody>
      </p:sp>
      <p:sp>
        <p:nvSpPr>
          <p:cNvPr id="112698" name="Text Box 58"/>
          <p:cNvSpPr txBox="1">
            <a:spLocks noChangeArrowheads="1"/>
          </p:cNvSpPr>
          <p:nvPr/>
        </p:nvSpPr>
        <p:spPr bwMode="auto">
          <a:xfrm>
            <a:off x="73914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</p:txBody>
      </p:sp>
      <p:sp>
        <p:nvSpPr>
          <p:cNvPr id="112699" name="Text Box 59"/>
          <p:cNvSpPr txBox="1">
            <a:spLocks noChangeArrowheads="1"/>
          </p:cNvSpPr>
          <p:nvPr/>
        </p:nvSpPr>
        <p:spPr bwMode="auto">
          <a:xfrm>
            <a:off x="34290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grpSp>
        <p:nvGrpSpPr>
          <p:cNvPr id="112700" name="Group 60"/>
          <p:cNvGrpSpPr>
            <a:grpSpLocks/>
          </p:cNvGrpSpPr>
          <p:nvPr/>
        </p:nvGrpSpPr>
        <p:grpSpPr bwMode="auto">
          <a:xfrm>
            <a:off x="2403475" y="4648200"/>
            <a:ext cx="381000" cy="1600200"/>
            <a:chOff x="624" y="2832"/>
            <a:chExt cx="240" cy="1008"/>
          </a:xfrm>
        </p:grpSpPr>
        <p:sp>
          <p:nvSpPr>
            <p:cNvPr id="112701" name="Rectangle 6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2" name="Line 6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3" name="Line 6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4" name="Line 6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05" name="Group 65"/>
          <p:cNvGrpSpPr>
            <a:grpSpLocks/>
          </p:cNvGrpSpPr>
          <p:nvPr/>
        </p:nvGrpSpPr>
        <p:grpSpPr bwMode="auto">
          <a:xfrm>
            <a:off x="2901950" y="4648200"/>
            <a:ext cx="381000" cy="1600200"/>
            <a:chOff x="624" y="2832"/>
            <a:chExt cx="240" cy="1008"/>
          </a:xfrm>
        </p:grpSpPr>
        <p:sp>
          <p:nvSpPr>
            <p:cNvPr id="112706" name="Rectangle 6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7" name="Line 6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8" name="Line 6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9" name="Line 6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10" name="Group 70"/>
          <p:cNvGrpSpPr>
            <a:grpSpLocks/>
          </p:cNvGrpSpPr>
          <p:nvPr/>
        </p:nvGrpSpPr>
        <p:grpSpPr bwMode="auto">
          <a:xfrm>
            <a:off x="3400425" y="4648200"/>
            <a:ext cx="381000" cy="1600200"/>
            <a:chOff x="624" y="2832"/>
            <a:chExt cx="240" cy="1008"/>
          </a:xfrm>
        </p:grpSpPr>
        <p:sp>
          <p:nvSpPr>
            <p:cNvPr id="112711" name="Rectangle 7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2" name="Line 7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3" name="Line 7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4" name="Line 7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15" name="Group 75"/>
          <p:cNvGrpSpPr>
            <a:grpSpLocks/>
          </p:cNvGrpSpPr>
          <p:nvPr/>
        </p:nvGrpSpPr>
        <p:grpSpPr bwMode="auto">
          <a:xfrm>
            <a:off x="3898900" y="4648200"/>
            <a:ext cx="381000" cy="1600200"/>
            <a:chOff x="624" y="2832"/>
            <a:chExt cx="240" cy="1008"/>
          </a:xfrm>
        </p:grpSpPr>
        <p:sp>
          <p:nvSpPr>
            <p:cNvPr id="112716" name="Rectangle 7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7" name="Line 7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8" name="Line 7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9" name="Line 7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20" name="Group 80"/>
          <p:cNvGrpSpPr>
            <a:grpSpLocks/>
          </p:cNvGrpSpPr>
          <p:nvPr/>
        </p:nvGrpSpPr>
        <p:grpSpPr bwMode="auto">
          <a:xfrm>
            <a:off x="4397375" y="4648200"/>
            <a:ext cx="381000" cy="1600200"/>
            <a:chOff x="624" y="2832"/>
            <a:chExt cx="240" cy="1008"/>
          </a:xfrm>
        </p:grpSpPr>
        <p:sp>
          <p:nvSpPr>
            <p:cNvPr id="112721" name="Rectangle 8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2" name="Line 8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3" name="Line 8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4" name="Line 8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25" name="Group 85"/>
          <p:cNvGrpSpPr>
            <a:grpSpLocks/>
          </p:cNvGrpSpPr>
          <p:nvPr/>
        </p:nvGrpSpPr>
        <p:grpSpPr bwMode="auto">
          <a:xfrm>
            <a:off x="4897438" y="4648200"/>
            <a:ext cx="381000" cy="1600200"/>
            <a:chOff x="624" y="2832"/>
            <a:chExt cx="240" cy="1008"/>
          </a:xfrm>
        </p:grpSpPr>
        <p:sp>
          <p:nvSpPr>
            <p:cNvPr id="112726" name="Rectangle 8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7" name="Line 8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8" name="Line 8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9" name="Line 8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30" name="Group 90"/>
          <p:cNvGrpSpPr>
            <a:grpSpLocks/>
          </p:cNvGrpSpPr>
          <p:nvPr/>
        </p:nvGrpSpPr>
        <p:grpSpPr bwMode="auto">
          <a:xfrm>
            <a:off x="5395913" y="4648200"/>
            <a:ext cx="381000" cy="1600200"/>
            <a:chOff x="624" y="2832"/>
            <a:chExt cx="240" cy="1008"/>
          </a:xfrm>
        </p:grpSpPr>
        <p:sp>
          <p:nvSpPr>
            <p:cNvPr id="112731" name="Rectangle 9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2" name="Line 9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3" name="Line 9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4" name="Line 9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35" name="Group 95"/>
          <p:cNvGrpSpPr>
            <a:grpSpLocks/>
          </p:cNvGrpSpPr>
          <p:nvPr/>
        </p:nvGrpSpPr>
        <p:grpSpPr bwMode="auto">
          <a:xfrm>
            <a:off x="5894388" y="4648200"/>
            <a:ext cx="381000" cy="1600200"/>
            <a:chOff x="624" y="2832"/>
            <a:chExt cx="240" cy="1008"/>
          </a:xfrm>
        </p:grpSpPr>
        <p:sp>
          <p:nvSpPr>
            <p:cNvPr id="112736" name="Rectangle 9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7" name="Line 9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8" name="Line 9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9" name="Line 9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40" name="Group 100"/>
          <p:cNvGrpSpPr>
            <a:grpSpLocks/>
          </p:cNvGrpSpPr>
          <p:nvPr/>
        </p:nvGrpSpPr>
        <p:grpSpPr bwMode="auto">
          <a:xfrm>
            <a:off x="6392863" y="4648200"/>
            <a:ext cx="381000" cy="1600200"/>
            <a:chOff x="624" y="2832"/>
            <a:chExt cx="240" cy="1008"/>
          </a:xfrm>
        </p:grpSpPr>
        <p:sp>
          <p:nvSpPr>
            <p:cNvPr id="112741" name="Rectangle 10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2" name="Line 10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3" name="Line 10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4" name="Line 10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45" name="Group 105"/>
          <p:cNvGrpSpPr>
            <a:grpSpLocks/>
          </p:cNvGrpSpPr>
          <p:nvPr/>
        </p:nvGrpSpPr>
        <p:grpSpPr bwMode="auto">
          <a:xfrm>
            <a:off x="6891338" y="4648200"/>
            <a:ext cx="381000" cy="1600200"/>
            <a:chOff x="624" y="2832"/>
            <a:chExt cx="240" cy="1008"/>
          </a:xfrm>
        </p:grpSpPr>
        <p:sp>
          <p:nvSpPr>
            <p:cNvPr id="112746" name="Rectangle 10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7" name="Line 10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8" name="Line 10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9" name="Line 10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50" name="Group 110"/>
          <p:cNvGrpSpPr>
            <a:grpSpLocks/>
          </p:cNvGrpSpPr>
          <p:nvPr/>
        </p:nvGrpSpPr>
        <p:grpSpPr bwMode="auto">
          <a:xfrm>
            <a:off x="7391400" y="4648200"/>
            <a:ext cx="381000" cy="1600200"/>
            <a:chOff x="624" y="2832"/>
            <a:chExt cx="240" cy="1008"/>
          </a:xfrm>
        </p:grpSpPr>
        <p:sp>
          <p:nvSpPr>
            <p:cNvPr id="112751" name="Rectangle 11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2" name="Line 11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3" name="Line 11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4" name="Line 11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55" name="Text Box 115"/>
          <p:cNvSpPr txBox="1">
            <a:spLocks noChangeArrowheads="1"/>
          </p:cNvSpPr>
          <p:nvPr/>
        </p:nvSpPr>
        <p:spPr bwMode="auto">
          <a:xfrm>
            <a:off x="1828800" y="4648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</p:txBody>
      </p:sp>
      <p:sp>
        <p:nvSpPr>
          <p:cNvPr id="112756" name="Text Box 116"/>
          <p:cNvSpPr txBox="1">
            <a:spLocks noChangeArrowheads="1"/>
          </p:cNvSpPr>
          <p:nvPr/>
        </p:nvSpPr>
        <p:spPr bwMode="auto">
          <a:xfrm>
            <a:off x="2438400" y="4648200"/>
            <a:ext cx="336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2757" name="Text Box 117"/>
          <p:cNvSpPr txBox="1">
            <a:spLocks noChangeArrowheads="1"/>
          </p:cNvSpPr>
          <p:nvPr/>
        </p:nvSpPr>
        <p:spPr bwMode="auto">
          <a:xfrm>
            <a:off x="2895600" y="4648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grpSp>
        <p:nvGrpSpPr>
          <p:cNvPr id="112758" name="Group 118"/>
          <p:cNvGrpSpPr>
            <a:grpSpLocks/>
          </p:cNvGrpSpPr>
          <p:nvPr/>
        </p:nvGrpSpPr>
        <p:grpSpPr bwMode="auto">
          <a:xfrm>
            <a:off x="1905000" y="2819400"/>
            <a:ext cx="381000" cy="1295400"/>
            <a:chOff x="768" y="1728"/>
            <a:chExt cx="240" cy="816"/>
          </a:xfrm>
        </p:grpSpPr>
        <p:sp>
          <p:nvSpPr>
            <p:cNvPr id="112759" name="Rectangle 119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0" name="Line 120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1" name="Line 121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62" name="Group 122"/>
          <p:cNvGrpSpPr>
            <a:grpSpLocks/>
          </p:cNvGrpSpPr>
          <p:nvPr/>
        </p:nvGrpSpPr>
        <p:grpSpPr bwMode="auto">
          <a:xfrm>
            <a:off x="1905000" y="4648200"/>
            <a:ext cx="381000" cy="1600200"/>
            <a:chOff x="624" y="2832"/>
            <a:chExt cx="240" cy="1008"/>
          </a:xfrm>
        </p:grpSpPr>
        <p:sp>
          <p:nvSpPr>
            <p:cNvPr id="112763" name="Rectangle 123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4" name="Line 124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5" name="Line 125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6" name="Line 126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67" name="Text Box 127"/>
          <p:cNvSpPr txBox="1">
            <a:spLocks noChangeArrowheads="1"/>
          </p:cNvSpPr>
          <p:nvPr/>
        </p:nvSpPr>
        <p:spPr bwMode="auto">
          <a:xfrm>
            <a:off x="38862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68" name="Text Box 128"/>
          <p:cNvSpPr txBox="1">
            <a:spLocks noChangeArrowheads="1"/>
          </p:cNvSpPr>
          <p:nvPr/>
        </p:nvSpPr>
        <p:spPr bwMode="auto">
          <a:xfrm>
            <a:off x="44196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69" name="Text Box 129"/>
          <p:cNvSpPr txBox="1">
            <a:spLocks noChangeArrowheads="1"/>
          </p:cNvSpPr>
          <p:nvPr/>
        </p:nvSpPr>
        <p:spPr bwMode="auto">
          <a:xfrm>
            <a:off x="49530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70" name="Text Box 130"/>
          <p:cNvSpPr txBox="1">
            <a:spLocks noChangeArrowheads="1"/>
          </p:cNvSpPr>
          <p:nvPr/>
        </p:nvSpPr>
        <p:spPr bwMode="auto">
          <a:xfrm>
            <a:off x="54102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71" name="Text Box 131"/>
          <p:cNvSpPr txBox="1">
            <a:spLocks noChangeArrowheads="1"/>
          </p:cNvSpPr>
          <p:nvPr/>
        </p:nvSpPr>
        <p:spPr bwMode="auto">
          <a:xfrm>
            <a:off x="59436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72" name="Text Box 132"/>
          <p:cNvSpPr txBox="1">
            <a:spLocks noChangeArrowheads="1"/>
          </p:cNvSpPr>
          <p:nvPr/>
        </p:nvSpPr>
        <p:spPr bwMode="auto">
          <a:xfrm>
            <a:off x="64008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2773" name="Text Box 133"/>
          <p:cNvSpPr txBox="1">
            <a:spLocks noChangeArrowheads="1"/>
          </p:cNvSpPr>
          <p:nvPr/>
        </p:nvSpPr>
        <p:spPr bwMode="auto">
          <a:xfrm>
            <a:off x="69342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2774" name="Text Box 134"/>
          <p:cNvSpPr txBox="1">
            <a:spLocks noChangeArrowheads="1"/>
          </p:cNvSpPr>
          <p:nvPr/>
        </p:nvSpPr>
        <p:spPr bwMode="auto">
          <a:xfrm>
            <a:off x="73914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2775" name="Rectangle 135"/>
          <p:cNvSpPr>
            <a:spLocks noChangeArrowheads="1"/>
          </p:cNvSpPr>
          <p:nvPr/>
        </p:nvSpPr>
        <p:spPr bwMode="auto">
          <a:xfrm>
            <a:off x="1905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6" name="Rectangle 136"/>
          <p:cNvSpPr>
            <a:spLocks noChangeArrowheads="1"/>
          </p:cNvSpPr>
          <p:nvPr/>
        </p:nvSpPr>
        <p:spPr bwMode="auto">
          <a:xfrm>
            <a:off x="2286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7" name="Rectangle 137"/>
          <p:cNvSpPr>
            <a:spLocks noChangeArrowheads="1"/>
          </p:cNvSpPr>
          <p:nvPr/>
        </p:nvSpPr>
        <p:spPr bwMode="auto">
          <a:xfrm>
            <a:off x="28194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8" name="Rectangle 138"/>
          <p:cNvSpPr>
            <a:spLocks noChangeArrowheads="1"/>
          </p:cNvSpPr>
          <p:nvPr/>
        </p:nvSpPr>
        <p:spPr bwMode="auto">
          <a:xfrm>
            <a:off x="33528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9" name="Rectangle 139"/>
          <p:cNvSpPr>
            <a:spLocks noChangeArrowheads="1"/>
          </p:cNvSpPr>
          <p:nvPr/>
        </p:nvSpPr>
        <p:spPr bwMode="auto">
          <a:xfrm>
            <a:off x="48768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0" name="Rectangle 140"/>
          <p:cNvSpPr>
            <a:spLocks noChangeArrowheads="1"/>
          </p:cNvSpPr>
          <p:nvPr/>
        </p:nvSpPr>
        <p:spPr bwMode="auto">
          <a:xfrm>
            <a:off x="5334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1" name="Rectangle 141"/>
          <p:cNvSpPr>
            <a:spLocks noChangeArrowheads="1"/>
          </p:cNvSpPr>
          <p:nvPr/>
        </p:nvSpPr>
        <p:spPr bwMode="auto">
          <a:xfrm>
            <a:off x="58674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2" name="Rectangle 142"/>
          <p:cNvSpPr>
            <a:spLocks noChangeArrowheads="1"/>
          </p:cNvSpPr>
          <p:nvPr/>
        </p:nvSpPr>
        <p:spPr bwMode="auto">
          <a:xfrm>
            <a:off x="63246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3" name="Rectangle 143"/>
          <p:cNvSpPr>
            <a:spLocks noChangeArrowheads="1"/>
          </p:cNvSpPr>
          <p:nvPr/>
        </p:nvSpPr>
        <p:spPr bwMode="auto">
          <a:xfrm>
            <a:off x="6858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4" name="Rectangle 144"/>
          <p:cNvSpPr>
            <a:spLocks noChangeArrowheads="1"/>
          </p:cNvSpPr>
          <p:nvPr/>
        </p:nvSpPr>
        <p:spPr bwMode="auto">
          <a:xfrm>
            <a:off x="73152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5" name="Text Box 145"/>
          <p:cNvSpPr txBox="1">
            <a:spLocks noChangeArrowheads="1"/>
          </p:cNvSpPr>
          <p:nvPr/>
        </p:nvSpPr>
        <p:spPr bwMode="auto">
          <a:xfrm>
            <a:off x="974725" y="4613275"/>
            <a:ext cx="860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10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faults</a:t>
            </a:r>
          </a:p>
        </p:txBody>
      </p:sp>
      <p:sp>
        <p:nvSpPr>
          <p:cNvPr id="112786" name="Rectangle 14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981200"/>
          </a:xfrm>
        </p:spPr>
        <p:txBody>
          <a:bodyPr/>
          <a:lstStyle/>
          <a:p>
            <a:r>
              <a:rPr lang="en-US" sz="4000"/>
              <a:t>FIFO Example – </a:t>
            </a:r>
            <a:br>
              <a:rPr lang="en-US" sz="4000"/>
            </a:br>
            <a:r>
              <a:rPr lang="en-US" sz="4000"/>
              <a:t>Program - 5 pages, </a:t>
            </a:r>
            <a:br>
              <a:rPr lang="en-US" sz="4000"/>
            </a:br>
            <a:r>
              <a:rPr lang="en-US" sz="4000"/>
              <a:t>4 frames of Memory allocated</a:t>
            </a:r>
          </a:p>
        </p:txBody>
      </p:sp>
      <p:sp>
        <p:nvSpPr>
          <p:cNvPr id="2" name="Up-Down Arrow 1"/>
          <p:cNvSpPr/>
          <p:nvPr/>
        </p:nvSpPr>
        <p:spPr>
          <a:xfrm>
            <a:off x="4953000" y="4114800"/>
            <a:ext cx="168275" cy="5334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31831"/>
      </p:ext>
    </p:extLst>
  </p:cSld>
  <p:clrMapOvr>
    <a:masterClrMapping/>
  </p:clrMapOvr>
  <p:transition advTm="26500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cs431-cotter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E22A416-B427-4652-BB64-D9BD5E21EC3E}" type="slidenum">
              <a:rPr lang="en-US"/>
              <a:pPr eaLnBrk="1" hangingPunct="1"/>
              <a:t>117</a:t>
            </a:fld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Belady's Anomaly</a:t>
            </a:r>
          </a:p>
        </p:txBody>
      </p:sp>
      <p:sp>
        <p:nvSpPr>
          <p:cNvPr id="30725" name="Line 3"/>
          <p:cNvSpPr>
            <a:spLocks noChangeShapeType="1"/>
          </p:cNvSpPr>
          <p:nvPr/>
        </p:nvSpPr>
        <p:spPr bwMode="auto">
          <a:xfrm>
            <a:off x="20923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Line 4"/>
          <p:cNvSpPr>
            <a:spLocks noChangeShapeType="1"/>
          </p:cNvSpPr>
          <p:nvPr/>
        </p:nvSpPr>
        <p:spPr bwMode="auto">
          <a:xfrm>
            <a:off x="2786063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Line 5"/>
          <p:cNvSpPr>
            <a:spLocks noChangeShapeType="1"/>
          </p:cNvSpPr>
          <p:nvPr/>
        </p:nvSpPr>
        <p:spPr bwMode="auto">
          <a:xfrm>
            <a:off x="41751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Line 6"/>
          <p:cNvSpPr>
            <a:spLocks noChangeShapeType="1"/>
          </p:cNvSpPr>
          <p:nvPr/>
        </p:nvSpPr>
        <p:spPr bwMode="auto">
          <a:xfrm>
            <a:off x="4868863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Line 7"/>
          <p:cNvSpPr>
            <a:spLocks noChangeShapeType="1"/>
          </p:cNvSpPr>
          <p:nvPr/>
        </p:nvSpPr>
        <p:spPr bwMode="auto">
          <a:xfrm>
            <a:off x="5562600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8"/>
          <p:cNvSpPr>
            <a:spLocks noChangeShapeType="1"/>
          </p:cNvSpPr>
          <p:nvPr/>
        </p:nvSpPr>
        <p:spPr bwMode="auto">
          <a:xfrm>
            <a:off x="3479800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Line 9"/>
          <p:cNvSpPr>
            <a:spLocks noChangeShapeType="1"/>
          </p:cNvSpPr>
          <p:nvPr/>
        </p:nvSpPr>
        <p:spPr bwMode="auto">
          <a:xfrm>
            <a:off x="62579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Line 10"/>
          <p:cNvSpPr>
            <a:spLocks noChangeShapeType="1"/>
          </p:cNvSpPr>
          <p:nvPr/>
        </p:nvSpPr>
        <p:spPr bwMode="auto">
          <a:xfrm>
            <a:off x="6951663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Line 11"/>
          <p:cNvSpPr>
            <a:spLocks noChangeShapeType="1"/>
          </p:cNvSpPr>
          <p:nvPr/>
        </p:nvSpPr>
        <p:spPr bwMode="auto">
          <a:xfrm>
            <a:off x="7645400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Line 12"/>
          <p:cNvSpPr>
            <a:spLocks noChangeShapeType="1"/>
          </p:cNvSpPr>
          <p:nvPr/>
        </p:nvSpPr>
        <p:spPr bwMode="auto">
          <a:xfrm>
            <a:off x="83407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Line 13"/>
          <p:cNvSpPr>
            <a:spLocks noChangeShapeType="1"/>
          </p:cNvSpPr>
          <p:nvPr/>
        </p:nvSpPr>
        <p:spPr bwMode="auto">
          <a:xfrm>
            <a:off x="2092325" y="198120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6" name="Line 14"/>
          <p:cNvSpPr>
            <a:spLocks noChangeShapeType="1"/>
          </p:cNvSpPr>
          <p:nvPr/>
        </p:nvSpPr>
        <p:spPr bwMode="auto">
          <a:xfrm>
            <a:off x="2092325" y="236855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7" name="Line 15"/>
          <p:cNvSpPr>
            <a:spLocks noChangeShapeType="1"/>
          </p:cNvSpPr>
          <p:nvPr/>
        </p:nvSpPr>
        <p:spPr bwMode="auto">
          <a:xfrm>
            <a:off x="2092325" y="2757488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8" name="Line 16"/>
          <p:cNvSpPr>
            <a:spLocks noChangeShapeType="1"/>
          </p:cNvSpPr>
          <p:nvPr/>
        </p:nvSpPr>
        <p:spPr bwMode="auto">
          <a:xfrm>
            <a:off x="2092325" y="3146425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Line 17"/>
          <p:cNvSpPr>
            <a:spLocks noChangeShapeType="1"/>
          </p:cNvSpPr>
          <p:nvPr/>
        </p:nvSpPr>
        <p:spPr bwMode="auto">
          <a:xfrm>
            <a:off x="2092325" y="3535363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0" name="Line 18"/>
          <p:cNvSpPr>
            <a:spLocks noChangeShapeType="1"/>
          </p:cNvSpPr>
          <p:nvPr/>
        </p:nvSpPr>
        <p:spPr bwMode="auto">
          <a:xfrm>
            <a:off x="2092325" y="392430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1" name="Line 19"/>
          <p:cNvSpPr>
            <a:spLocks noChangeShapeType="1"/>
          </p:cNvSpPr>
          <p:nvPr/>
        </p:nvSpPr>
        <p:spPr bwMode="auto">
          <a:xfrm>
            <a:off x="2092325" y="431165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Line 20"/>
          <p:cNvSpPr>
            <a:spLocks noChangeShapeType="1"/>
          </p:cNvSpPr>
          <p:nvPr/>
        </p:nvSpPr>
        <p:spPr bwMode="auto">
          <a:xfrm>
            <a:off x="2092325" y="4700588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Line 21"/>
          <p:cNvSpPr>
            <a:spLocks noChangeShapeType="1"/>
          </p:cNvSpPr>
          <p:nvPr/>
        </p:nvSpPr>
        <p:spPr bwMode="auto">
          <a:xfrm>
            <a:off x="2092325" y="5089525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Line 22"/>
          <p:cNvSpPr>
            <a:spLocks noChangeShapeType="1"/>
          </p:cNvSpPr>
          <p:nvPr/>
        </p:nvSpPr>
        <p:spPr bwMode="auto">
          <a:xfrm>
            <a:off x="2092325" y="5478463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Line 23"/>
          <p:cNvSpPr>
            <a:spLocks noChangeShapeType="1"/>
          </p:cNvSpPr>
          <p:nvPr/>
        </p:nvSpPr>
        <p:spPr bwMode="auto">
          <a:xfrm>
            <a:off x="2092325" y="586740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6" name="Text Box 24"/>
          <p:cNvSpPr txBox="1">
            <a:spLocks noChangeArrowheads="1"/>
          </p:cNvSpPr>
          <p:nvPr/>
        </p:nvSpPr>
        <p:spPr bwMode="auto">
          <a:xfrm rot="-5400000">
            <a:off x="557212" y="3516313"/>
            <a:ext cx="2155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>
                <a:latin typeface="Times New Roman" pitchFamily="-105" charset="0"/>
              </a:rPr>
              <a:t># of Page Faults</a:t>
            </a:r>
          </a:p>
        </p:txBody>
      </p:sp>
      <p:sp>
        <p:nvSpPr>
          <p:cNvPr id="30747" name="Text Box 25"/>
          <p:cNvSpPr txBox="1">
            <a:spLocks noChangeArrowheads="1"/>
          </p:cNvSpPr>
          <p:nvPr/>
        </p:nvSpPr>
        <p:spPr bwMode="auto">
          <a:xfrm>
            <a:off x="3219450" y="5832475"/>
            <a:ext cx="2486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>
                <a:latin typeface="Times New Roman" pitchFamily="-105" charset="0"/>
              </a:rPr>
              <a:t>Number of Frames</a:t>
            </a:r>
          </a:p>
        </p:txBody>
      </p:sp>
      <p:sp>
        <p:nvSpPr>
          <p:cNvPr id="30748" name="Freeform 26"/>
          <p:cNvSpPr>
            <a:spLocks/>
          </p:cNvSpPr>
          <p:nvPr/>
        </p:nvSpPr>
        <p:spPr bwMode="auto">
          <a:xfrm>
            <a:off x="2778125" y="3505200"/>
            <a:ext cx="4876800" cy="1447800"/>
          </a:xfrm>
          <a:custGeom>
            <a:avLst/>
            <a:gdLst>
              <a:gd name="T0" fmla="*/ 0 w 3072"/>
              <a:gd name="T1" fmla="*/ 0 h 912"/>
              <a:gd name="T2" fmla="*/ 432 w 3072"/>
              <a:gd name="T3" fmla="*/ 48 h 912"/>
              <a:gd name="T4" fmla="*/ 864 w 3072"/>
              <a:gd name="T5" fmla="*/ 336 h 912"/>
              <a:gd name="T6" fmla="*/ 1296 w 3072"/>
              <a:gd name="T7" fmla="*/ 144 h 912"/>
              <a:gd name="T8" fmla="*/ 1776 w 3072"/>
              <a:gd name="T9" fmla="*/ 672 h 912"/>
              <a:gd name="T10" fmla="*/ 2160 w 3072"/>
              <a:gd name="T11" fmla="*/ 912 h 912"/>
              <a:gd name="T12" fmla="*/ 2640 w 3072"/>
              <a:gd name="T13" fmla="*/ 912 h 912"/>
              <a:gd name="T14" fmla="*/ 3072 w 3072"/>
              <a:gd name="T15" fmla="*/ 912 h 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72"/>
              <a:gd name="T25" fmla="*/ 0 h 912"/>
              <a:gd name="T26" fmla="*/ 3072 w 3072"/>
              <a:gd name="T27" fmla="*/ 912 h 91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72" h="912">
                <a:moveTo>
                  <a:pt x="0" y="0"/>
                </a:moveTo>
                <a:lnTo>
                  <a:pt x="432" y="48"/>
                </a:lnTo>
                <a:lnTo>
                  <a:pt x="864" y="336"/>
                </a:lnTo>
                <a:lnTo>
                  <a:pt x="1296" y="144"/>
                </a:lnTo>
                <a:lnTo>
                  <a:pt x="1776" y="672"/>
                </a:lnTo>
                <a:lnTo>
                  <a:pt x="2160" y="912"/>
                </a:lnTo>
                <a:lnTo>
                  <a:pt x="2640" y="912"/>
                </a:lnTo>
                <a:lnTo>
                  <a:pt x="3072" y="912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15713"/>
      </p:ext>
    </p:extLst>
  </p:cSld>
  <p:clrMapOvr>
    <a:masterClrMapping/>
  </p:clrMapOvr>
  <p:transition advTm="75392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Belady</a:t>
            </a:r>
            <a:r>
              <a:rPr lang="en-US" altLang="en-US"/>
              <a:t>’</a:t>
            </a:r>
            <a:r>
              <a:rPr lang="en-US"/>
              <a:t>s Anomaly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ts val="3000"/>
              </a:lnSpc>
            </a:pPr>
            <a:r>
              <a:rPr lang="en-US" dirty="0"/>
              <a:t>This most unexpected result is known as </a:t>
            </a:r>
            <a:r>
              <a:rPr lang="en-US" dirty="0" err="1">
                <a:solidFill>
                  <a:schemeClr val="accent2"/>
                </a:solidFill>
              </a:rPr>
              <a:t>Belady</a:t>
            </a:r>
            <a:r>
              <a:rPr lang="en-US" altLang="en-US" dirty="0" err="1">
                <a:solidFill>
                  <a:schemeClr val="accent2"/>
                </a:solidFill>
              </a:rPr>
              <a:t>’</a:t>
            </a:r>
            <a:r>
              <a:rPr lang="en-US" dirty="0" err="1">
                <a:solidFill>
                  <a:schemeClr val="accent2"/>
                </a:solidFill>
              </a:rPr>
              <a:t>s</a:t>
            </a:r>
            <a:r>
              <a:rPr lang="en-US" dirty="0">
                <a:solidFill>
                  <a:schemeClr val="accent2"/>
                </a:solidFill>
              </a:rPr>
              <a:t> anomaly</a:t>
            </a:r>
            <a:r>
              <a:rPr lang="en-US" dirty="0"/>
              <a:t> – for some page-replacement algorithms, the page fault rate may </a:t>
            </a:r>
            <a:r>
              <a:rPr lang="en-US" dirty="0">
                <a:solidFill>
                  <a:srgbClr val="CC0000"/>
                </a:solidFill>
              </a:rPr>
              <a:t>increase</a:t>
            </a:r>
            <a:r>
              <a:rPr lang="en-US" dirty="0"/>
              <a:t> as the number of allocated frames increases</a:t>
            </a:r>
          </a:p>
          <a:p>
            <a:pPr marL="0" indent="0" eaLnBrk="1" hangingPunct="1">
              <a:lnSpc>
                <a:spcPts val="3000"/>
              </a:lnSpc>
              <a:buNone/>
            </a:pPr>
            <a:endParaRPr lang="en-US" dirty="0"/>
          </a:p>
          <a:p>
            <a:pPr eaLnBrk="1" hangingPunct="1">
              <a:lnSpc>
                <a:spcPts val="3000"/>
              </a:lnSpc>
            </a:pPr>
            <a:r>
              <a:rPr lang="en-US" dirty="0"/>
              <a:t>Is there a characterization of algorithms susceptible to </a:t>
            </a:r>
            <a:r>
              <a:rPr lang="en-US" dirty="0" err="1">
                <a:solidFill>
                  <a:schemeClr val="tx2"/>
                </a:solidFill>
              </a:rPr>
              <a:t>Belady</a:t>
            </a:r>
            <a:r>
              <a:rPr lang="en-US" altLang="en-US" dirty="0" err="1">
                <a:solidFill>
                  <a:schemeClr val="tx2"/>
                </a:solidFill>
              </a:rPr>
              <a:t>’</a:t>
            </a:r>
            <a:r>
              <a:rPr lang="en-US" dirty="0" err="1">
                <a:solidFill>
                  <a:schemeClr val="tx2"/>
                </a:solidFill>
              </a:rPr>
              <a:t>s</a:t>
            </a:r>
            <a:r>
              <a:rPr lang="en-US" dirty="0">
                <a:solidFill>
                  <a:schemeClr val="tx2"/>
                </a:solidFill>
              </a:rPr>
              <a:t> anomaly?</a:t>
            </a:r>
          </a:p>
        </p:txBody>
      </p:sp>
    </p:spTree>
    <p:extLst>
      <p:ext uri="{BB962C8B-B14F-4D97-AF65-F5344CB8AC3E}">
        <p14:creationId xmlns:p14="http://schemas.microsoft.com/office/powerpoint/2010/main" val="40510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en-US">
                <a:ea typeface="+mj-ea"/>
                <a:cs typeface="+mj-cs"/>
              </a:rPr>
              <a:t>Stack Algorithms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ts val="2500"/>
              </a:lnSpc>
            </a:pPr>
            <a:r>
              <a:rPr lang="en-US" sz="2400" dirty="0"/>
              <a:t>Certain page replacement algorithms are more </a:t>
            </a:r>
            <a:r>
              <a:rPr lang="en-US" altLang="en-US" sz="2400" dirty="0">
                <a:solidFill>
                  <a:schemeClr val="tx1"/>
                </a:solidFill>
              </a:rPr>
              <a:t>“</a:t>
            </a:r>
            <a:r>
              <a:rPr lang="en-US" sz="2400" dirty="0">
                <a:solidFill>
                  <a:schemeClr val="tx1"/>
                </a:solidFill>
              </a:rPr>
              <a:t>well behaved</a:t>
            </a:r>
            <a:r>
              <a:rPr lang="en-US" altLang="en-US" sz="2400" dirty="0">
                <a:solidFill>
                  <a:schemeClr val="tx1"/>
                </a:solidFill>
              </a:rPr>
              <a:t>”</a:t>
            </a:r>
            <a:r>
              <a:rPr lang="en-US" altLang="ja-JP" sz="2400" dirty="0"/>
              <a:t> than others</a:t>
            </a:r>
          </a:p>
          <a:p>
            <a:pPr eaLnBrk="1" hangingPunct="1">
              <a:lnSpc>
                <a:spcPts val="2500"/>
              </a:lnSpc>
            </a:pPr>
            <a:r>
              <a:rPr lang="en-US" sz="2400" dirty="0"/>
              <a:t>(In the FIFO example), the problem arises because the set of pages loaded with a memory allocation of 3 frames is not necessarily also loaded with a memory allocation of </a:t>
            </a:r>
            <a:r>
              <a:rPr lang="en-US" sz="2400"/>
              <a:t>4 frames.</a:t>
            </a:r>
            <a:endParaRPr lang="en-US" sz="2400" dirty="0"/>
          </a:p>
          <a:p>
            <a:pPr eaLnBrk="1" hangingPunct="1">
              <a:lnSpc>
                <a:spcPts val="2500"/>
              </a:lnSpc>
            </a:pPr>
            <a:endParaRPr lang="en-US" sz="2400" dirty="0"/>
          </a:p>
          <a:p>
            <a:pPr eaLnBrk="1" hangingPunct="1">
              <a:lnSpc>
                <a:spcPts val="2500"/>
              </a:lnSpc>
            </a:pPr>
            <a:r>
              <a:rPr lang="en-US" sz="2400" dirty="0"/>
              <a:t>There are a set of paging algorithms whereby the set of pages loaded with an allocation of </a:t>
            </a:r>
            <a:r>
              <a:rPr lang="en-US" sz="2400" i="1" dirty="0">
                <a:solidFill>
                  <a:schemeClr val="tx2"/>
                </a:solidFill>
              </a:rPr>
              <a:t>m</a:t>
            </a:r>
            <a:r>
              <a:rPr lang="en-US" sz="2400" dirty="0"/>
              <a:t> frames is always a subset of the set of pages loaded with an allocation of </a:t>
            </a:r>
            <a:r>
              <a:rPr lang="en-US" sz="2400" i="1" dirty="0">
                <a:solidFill>
                  <a:schemeClr val="tx2"/>
                </a:solidFill>
              </a:rPr>
              <a:t>m</a:t>
            </a:r>
            <a:r>
              <a:rPr lang="en-US" sz="2400" b="1" i="1" dirty="0">
                <a:solidFill>
                  <a:schemeClr val="tx2"/>
                </a:solidFill>
              </a:rPr>
              <a:t> </a:t>
            </a:r>
            <a:r>
              <a:rPr lang="en-US" sz="2400" dirty="0"/>
              <a:t>+1 frames. This property is called the </a:t>
            </a:r>
            <a:r>
              <a:rPr lang="en-US" sz="2400" dirty="0">
                <a:solidFill>
                  <a:schemeClr val="accent2"/>
                </a:solidFill>
              </a:rPr>
              <a:t>inclusion property</a:t>
            </a:r>
          </a:p>
          <a:p>
            <a:pPr eaLnBrk="1" hangingPunct="1">
              <a:lnSpc>
                <a:spcPts val="2500"/>
              </a:lnSpc>
            </a:pPr>
            <a:endParaRPr lang="en-US" sz="2400" dirty="0">
              <a:solidFill>
                <a:schemeClr val="accent2"/>
              </a:solidFill>
            </a:endParaRPr>
          </a:p>
          <a:p>
            <a:pPr eaLnBrk="1" hangingPunct="1">
              <a:lnSpc>
                <a:spcPts val="2500"/>
              </a:lnSpc>
            </a:pPr>
            <a:r>
              <a:rPr lang="en-US" sz="2400" dirty="0"/>
              <a:t>Algorithms that satisfy the </a:t>
            </a:r>
            <a:r>
              <a:rPr lang="en-US" sz="2400" dirty="0">
                <a:solidFill>
                  <a:schemeClr val="tx1"/>
                </a:solidFill>
              </a:rPr>
              <a:t>inclusion property</a:t>
            </a:r>
            <a:r>
              <a:rPr lang="en-US" sz="2400" dirty="0"/>
              <a:t> are not subject to </a:t>
            </a:r>
            <a:r>
              <a:rPr lang="en-US" sz="2400" dirty="0" err="1">
                <a:solidFill>
                  <a:schemeClr val="tx2"/>
                </a:solidFill>
              </a:rPr>
              <a:t>Belady</a:t>
            </a:r>
            <a:r>
              <a:rPr lang="en-US" altLang="en-US" sz="2400" dirty="0" err="1">
                <a:solidFill>
                  <a:schemeClr val="tx2"/>
                </a:solidFill>
              </a:rPr>
              <a:t>’</a:t>
            </a:r>
            <a:r>
              <a:rPr lang="en-US" sz="2400" dirty="0" err="1">
                <a:solidFill>
                  <a:schemeClr val="tx2"/>
                </a:solidFill>
              </a:rPr>
              <a:t>s</a:t>
            </a:r>
            <a:r>
              <a:rPr lang="en-US" sz="2400" dirty="0">
                <a:solidFill>
                  <a:schemeClr val="tx2"/>
                </a:solidFill>
              </a:rPr>
              <a:t> anomaly</a:t>
            </a:r>
            <a:r>
              <a:rPr lang="en-US" sz="2400" dirty="0"/>
              <a:t>. FIFO does not satisfy the inclusion property and is not a </a:t>
            </a:r>
            <a:r>
              <a:rPr lang="en-US" sz="2400" dirty="0">
                <a:solidFill>
                  <a:schemeClr val="accent2"/>
                </a:solidFill>
              </a:rPr>
              <a:t>stack algorithm</a:t>
            </a:r>
          </a:p>
          <a:p>
            <a:pPr eaLnBrk="1" hangingPunct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786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5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403622"/>
            <a:ext cx="8134350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/>
              <a:t>Binding of Instructions and Data to Memory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39428"/>
            <a:ext cx="8610600" cy="5413772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charset="2"/>
              <a:buNone/>
            </a:pPr>
            <a:endParaRPr lang="en-US" dirty="0"/>
          </a:p>
          <a:p>
            <a:r>
              <a:rPr kumimoji="0" 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b="1" dirty="0"/>
              <a:t>Compile time</a:t>
            </a:r>
            <a:r>
              <a:rPr lang="en-US" dirty="0"/>
              <a:t>:  If memory location known a priori, </a:t>
            </a:r>
            <a:r>
              <a:rPr lang="en-US" b="1" dirty="0">
                <a:solidFill>
                  <a:srgbClr val="3366FF"/>
                </a:solidFill>
              </a:rPr>
              <a:t>absolute code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can be generated; must recompile code if starting location changes</a:t>
            </a:r>
          </a:p>
          <a:p>
            <a:pPr lvl="1"/>
            <a:r>
              <a:rPr lang="en-US" b="1" dirty="0"/>
              <a:t>Load time</a:t>
            </a:r>
            <a:r>
              <a:rPr lang="en-US" dirty="0"/>
              <a:t>:  Must generate </a:t>
            </a:r>
            <a:r>
              <a:rPr lang="en-US" b="1" dirty="0" err="1">
                <a:solidFill>
                  <a:srgbClr val="3366FF"/>
                </a:solidFill>
              </a:rPr>
              <a:t>relocatable</a:t>
            </a:r>
            <a:r>
              <a:rPr lang="en-US" b="1" dirty="0">
                <a:solidFill>
                  <a:srgbClr val="3366FF"/>
                </a:solidFill>
              </a:rPr>
              <a:t> code</a:t>
            </a:r>
            <a:r>
              <a:rPr lang="en-US" dirty="0"/>
              <a:t> if memory location is not known at compile time</a:t>
            </a:r>
          </a:p>
          <a:p>
            <a:pPr lvl="1"/>
            <a:r>
              <a:rPr lang="en-US" b="1" dirty="0"/>
              <a:t>Execution time</a:t>
            </a:r>
            <a:r>
              <a:rPr lang="en-US" dirty="0"/>
              <a:t>:  If the process can be moved during its execution from one memory segment to another</a:t>
            </a:r>
          </a:p>
          <a:p>
            <a:pPr lvl="2"/>
            <a:r>
              <a:rPr lang="en-US" dirty="0"/>
              <a:t>Binding delayed until run time</a:t>
            </a:r>
          </a:p>
          <a:p>
            <a:pPr lvl="2"/>
            <a:r>
              <a:rPr lang="en-US" dirty="0"/>
              <a:t>Need hardware support for address maps (e.g., base and limit</a:t>
            </a:r>
            <a:r>
              <a:rPr lang="en-US" i="1" dirty="0"/>
              <a:t> </a:t>
            </a:r>
            <a:r>
              <a:rPr lang="en-US" dirty="0"/>
              <a:t>registers)</a:t>
            </a:r>
          </a:p>
        </p:txBody>
      </p:sp>
    </p:spTree>
    <p:extLst>
      <p:ext uri="{BB962C8B-B14F-4D97-AF65-F5344CB8AC3E}">
        <p14:creationId xmlns:p14="http://schemas.microsoft.com/office/powerpoint/2010/main" val="39352564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14251"/>
              </p:ext>
            </p:extLst>
          </p:nvPr>
        </p:nvGraphicFramePr>
        <p:xfrm>
          <a:off x="9906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39894"/>
              </p:ext>
            </p:extLst>
          </p:nvPr>
        </p:nvGraphicFramePr>
        <p:xfrm>
          <a:off x="19812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65191"/>
              </p:ext>
            </p:extLst>
          </p:nvPr>
        </p:nvGraphicFramePr>
        <p:xfrm>
          <a:off x="30480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89431"/>
              </p:ext>
            </p:extLst>
          </p:nvPr>
        </p:nvGraphicFramePr>
        <p:xfrm>
          <a:off x="4419600" y="169164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874706"/>
              </p:ext>
            </p:extLst>
          </p:nvPr>
        </p:nvGraphicFramePr>
        <p:xfrm>
          <a:off x="60198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152400" y="2743200"/>
            <a:ext cx="88392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24995"/>
              </p:ext>
            </p:extLst>
          </p:nvPr>
        </p:nvGraphicFramePr>
        <p:xfrm>
          <a:off x="9144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27044"/>
              </p:ext>
            </p:extLst>
          </p:nvPr>
        </p:nvGraphicFramePr>
        <p:xfrm>
          <a:off x="19050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24259"/>
              </p:ext>
            </p:extLst>
          </p:nvPr>
        </p:nvGraphicFramePr>
        <p:xfrm>
          <a:off x="29718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88728"/>
              </p:ext>
            </p:extLst>
          </p:nvPr>
        </p:nvGraphicFramePr>
        <p:xfrm>
          <a:off x="4343400" y="451104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588228"/>
              </p:ext>
            </p:extLst>
          </p:nvPr>
        </p:nvGraphicFramePr>
        <p:xfrm>
          <a:off x="59436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152400" y="5943600"/>
            <a:ext cx="815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574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04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958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60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800" y="129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6   5    3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162800" y="1664732"/>
            <a:ext cx="0" cy="10022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91400" y="1905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91400" y="305966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Outside memory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315200" y="4572000"/>
            <a:ext cx="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43800" y="4953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memory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2133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frames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76200" y="51170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frames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934200" y="2781300"/>
            <a:ext cx="0" cy="9246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228600"/>
            <a:ext cx="742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LRU algorithm</a:t>
            </a:r>
          </a:p>
        </p:txBody>
      </p:sp>
    </p:spTree>
    <p:extLst>
      <p:ext uri="{BB962C8B-B14F-4D97-AF65-F5344CB8AC3E}">
        <p14:creationId xmlns:p14="http://schemas.microsoft.com/office/powerpoint/2010/main" val="19211793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30817" y="277416"/>
            <a:ext cx="76559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Global vs. Local Allocation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10600" cy="5562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Frames are allocated to various processes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process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generates a page fault</a:t>
            </a:r>
          </a:p>
          <a:p>
            <a:pPr lvl="1"/>
            <a:r>
              <a:rPr lang="en-US" dirty="0"/>
              <a:t>select for replacement one of its frames</a:t>
            </a:r>
          </a:p>
          <a:p>
            <a:pPr lvl="1"/>
            <a:r>
              <a:rPr lang="en-US" dirty="0"/>
              <a:t>select for replacement a frame from another process</a:t>
            </a:r>
          </a:p>
          <a:p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Local replacement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each process selects from only its own set of allocated frames</a:t>
            </a:r>
          </a:p>
          <a:p>
            <a:pPr lvl="1"/>
            <a:r>
              <a:rPr lang="en-US" dirty="0"/>
              <a:t>More consistent per-process performance</a:t>
            </a:r>
          </a:p>
          <a:p>
            <a:pPr lvl="1"/>
            <a:r>
              <a:rPr lang="en-US" dirty="0"/>
              <a:t>But possibly underutilized memory</a:t>
            </a:r>
          </a:p>
          <a:p>
            <a:endParaRPr lang="en-US" b="1" dirty="0">
              <a:solidFill>
                <a:srgbClr val="3366FF"/>
              </a:solidFill>
            </a:endParaRPr>
          </a:p>
          <a:p>
            <a:r>
              <a:rPr lang="en-US" b="1" dirty="0">
                <a:solidFill>
                  <a:srgbClr val="3366FF"/>
                </a:solidFill>
              </a:rPr>
              <a:t>Global replacement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dirty="0"/>
              <a:t>But then process execution time can vary greatly</a:t>
            </a:r>
          </a:p>
          <a:p>
            <a:pPr lvl="1"/>
            <a:r>
              <a:rPr lang="en-US" dirty="0"/>
              <a:t>But greater throughput ----- so more common</a:t>
            </a:r>
          </a:p>
          <a:p>
            <a:r>
              <a:rPr lang="en-US" dirty="0"/>
              <a:t>Processes can not control its own page fault rate</a:t>
            </a:r>
          </a:p>
          <a:p>
            <a:pPr lvl="1"/>
            <a:r>
              <a:rPr lang="en-US" dirty="0"/>
              <a:t>Depends  on the paging behavior of other processes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455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Thrashing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10890"/>
            <a:ext cx="8239125" cy="5294710"/>
          </a:xfrm>
        </p:spPr>
        <p:txBody>
          <a:bodyPr>
            <a:normAutofit/>
          </a:bodyPr>
          <a:lstStyle/>
          <a:p>
            <a:r>
              <a:rPr lang="en-US" sz="2400" dirty="0"/>
              <a:t>If a process uses a set of “active pages”</a:t>
            </a:r>
          </a:p>
          <a:p>
            <a:pPr lvl="1"/>
            <a:r>
              <a:rPr lang="en-US" sz="2000" dirty="0"/>
              <a:t>Number of allocated frames is less than that</a:t>
            </a:r>
          </a:p>
          <a:p>
            <a:r>
              <a:rPr lang="en-US" sz="2400" dirty="0"/>
              <a:t>Page-fault </a:t>
            </a:r>
          </a:p>
          <a:p>
            <a:pPr lvl="1"/>
            <a:r>
              <a:rPr lang="en-US" sz="2000" dirty="0"/>
              <a:t>Replace some “active” page</a:t>
            </a:r>
          </a:p>
          <a:p>
            <a:pPr lvl="1"/>
            <a:r>
              <a:rPr lang="en-US" sz="2000" dirty="0"/>
              <a:t>But quickly need replaced “active” frame back</a:t>
            </a:r>
          </a:p>
          <a:p>
            <a:pPr lvl="1"/>
            <a:r>
              <a:rPr lang="en-US" sz="2000" dirty="0"/>
              <a:t>Quickly a page fault, again and again</a:t>
            </a:r>
          </a:p>
          <a:p>
            <a:pPr lvl="1"/>
            <a:r>
              <a:rPr lang="en-US" sz="2000" b="1" dirty="0">
                <a:solidFill>
                  <a:srgbClr val="3366FF"/>
                </a:solidFill>
              </a:rPr>
              <a:t>Thrashing</a:t>
            </a:r>
            <a:r>
              <a:rPr lang="en-US" sz="2000" dirty="0">
                <a:solidFill>
                  <a:srgbClr val="3366FF"/>
                </a:solidFill>
              </a:rPr>
              <a:t> </a:t>
            </a:r>
            <a:r>
              <a:rPr lang="en-US" sz="2000" dirty="0">
                <a:sym typeface="Symbol" charset="2"/>
              </a:rPr>
              <a:t> a process is busy swapping pages in and out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OS monitors CPU utilization</a:t>
            </a:r>
          </a:p>
          <a:p>
            <a:pPr lvl="1"/>
            <a:r>
              <a:rPr lang="en-US" sz="2000" dirty="0"/>
              <a:t>If low? Increase the degree of multiprogramming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54335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5334000"/>
          </a:xfrm>
        </p:spPr>
        <p:txBody>
          <a:bodyPr>
            <a:normAutofit/>
          </a:bodyPr>
          <a:lstStyle/>
          <a:p>
            <a:r>
              <a:rPr lang="en-US" sz="2400" dirty="0"/>
              <a:t>Global page replacement</a:t>
            </a:r>
          </a:p>
          <a:p>
            <a:pPr lvl="1"/>
            <a:r>
              <a:rPr lang="en-US" sz="2000" dirty="0"/>
              <a:t>Process enters new phase (subroutine call) execution</a:t>
            </a:r>
          </a:p>
          <a:p>
            <a:pPr lvl="1"/>
            <a:r>
              <a:rPr lang="en-US" sz="2000" dirty="0"/>
              <a:t>Page fault</a:t>
            </a:r>
          </a:p>
          <a:p>
            <a:pPr lvl="1"/>
            <a:r>
              <a:rPr lang="en-US" sz="2000" dirty="0"/>
              <a:t>Taking frames from other processes</a:t>
            </a:r>
          </a:p>
          <a:p>
            <a:pPr lvl="2"/>
            <a:r>
              <a:rPr lang="en-US" sz="1600" dirty="0"/>
              <a:t>Replace “active” frames  of other processes</a:t>
            </a:r>
          </a:p>
          <a:p>
            <a:pPr lvl="1"/>
            <a:r>
              <a:rPr lang="en-US" sz="2000" dirty="0"/>
              <a:t>These processes start page fault</a:t>
            </a:r>
          </a:p>
          <a:p>
            <a:pPr lvl="1"/>
            <a:r>
              <a:rPr lang="en-US" sz="2000" dirty="0"/>
              <a:t>These faulting processes wait on the device queue for disk</a:t>
            </a:r>
          </a:p>
          <a:p>
            <a:pPr lvl="2"/>
            <a:r>
              <a:rPr lang="en-US" sz="1600" dirty="0"/>
              <a:t>Ready queue empty</a:t>
            </a:r>
          </a:p>
          <a:p>
            <a:pPr lvl="1"/>
            <a:r>
              <a:rPr lang="en-US" sz="2000" dirty="0"/>
              <a:t>CPU utilization decreases</a:t>
            </a:r>
          </a:p>
          <a:p>
            <a:pPr lvl="1"/>
            <a:endParaRPr lang="en-US" sz="2000" dirty="0"/>
          </a:p>
          <a:p>
            <a:r>
              <a:rPr lang="en-US" sz="2400" dirty="0"/>
              <a:t>CPU scheduler increases the degree of multiprogramming </a:t>
            </a:r>
          </a:p>
          <a:p>
            <a:pPr lvl="1"/>
            <a:r>
              <a:rPr lang="en-US" sz="2000" dirty="0"/>
              <a:t>More page faults </a:t>
            </a:r>
          </a:p>
          <a:p>
            <a:pPr lvl="1"/>
            <a:r>
              <a:rPr lang="en-US" sz="2000" dirty="0"/>
              <a:t>Drop in CPU utilization </a:t>
            </a:r>
          </a:p>
          <a:p>
            <a:r>
              <a:rPr lang="en-US" sz="2400" dirty="0"/>
              <a:t>Page fault increases tremendously </a:t>
            </a:r>
          </a:p>
          <a:p>
            <a:pPr lvl="1"/>
            <a:endParaRPr lang="en-US" sz="2000" dirty="0"/>
          </a:p>
          <a:p>
            <a:pPr lvl="2"/>
            <a:endParaRPr lang="en-US" sz="1600" dirty="0"/>
          </a:p>
          <a:p>
            <a:pPr lvl="1"/>
            <a:endParaRPr lang="en-US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4038600"/>
            <a:ext cx="3333750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4267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Thrashing</a:t>
            </a:r>
          </a:p>
        </p:txBody>
      </p:sp>
    </p:spTree>
    <p:extLst>
      <p:ext uri="{BB962C8B-B14F-4D97-AF65-F5344CB8AC3E}">
        <p14:creationId xmlns:p14="http://schemas.microsoft.com/office/powerpoint/2010/main" val="3986404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45092" y="277416"/>
            <a:ext cx="69225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Thrashing (Cont.)</a:t>
            </a:r>
            <a:endParaRPr lang="en-US" sz="2400"/>
          </a:p>
        </p:txBody>
      </p:sp>
      <p:pic>
        <p:nvPicPr>
          <p:cNvPr id="5427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692" y="1227535"/>
            <a:ext cx="7588250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1598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Thrashing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10890"/>
            <a:ext cx="8239125" cy="5294710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Local replacement </a:t>
            </a:r>
          </a:p>
          <a:p>
            <a:pPr lvl="1"/>
            <a:r>
              <a:rPr lang="en-US" dirty="0"/>
              <a:t>One process cannot steal frames from other processes</a:t>
            </a:r>
          </a:p>
          <a:p>
            <a:r>
              <a:rPr lang="en-US" dirty="0"/>
              <a:t>Provide a process as many frames as needed</a:t>
            </a:r>
          </a:p>
          <a:p>
            <a:pPr lvl="1"/>
            <a:r>
              <a:rPr lang="en-US" dirty="0"/>
              <a:t>Able to load all active pages</a:t>
            </a:r>
          </a:p>
          <a:p>
            <a:pPr lvl="1"/>
            <a:r>
              <a:rPr lang="en-US" dirty="0"/>
              <a:t>How do we know?</a:t>
            </a:r>
          </a:p>
          <a:p>
            <a:pPr lvl="1"/>
            <a:r>
              <a:rPr lang="en-US" dirty="0"/>
              <a:t>Locality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693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2592" y="277416"/>
            <a:ext cx="71596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Demand Paging and Thrashing </a:t>
            </a:r>
            <a:endParaRPr lang="en-US" sz="240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77566"/>
            <a:ext cx="8172450" cy="378023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Why does demand paging work?</a:t>
            </a:r>
            <a:br>
              <a:rPr lang="en-US" dirty="0"/>
            </a:br>
            <a:r>
              <a:rPr lang="en-US" b="1" dirty="0">
                <a:solidFill>
                  <a:srgbClr val="3366FF"/>
                </a:solidFill>
              </a:rPr>
              <a:t>Locality model</a:t>
            </a:r>
          </a:p>
          <a:p>
            <a:pPr lvl="1"/>
            <a:r>
              <a:rPr lang="en-US" dirty="0"/>
              <a:t>Process migrates from one locality to another</a:t>
            </a:r>
          </a:p>
          <a:p>
            <a:pPr lvl="1"/>
            <a:r>
              <a:rPr lang="en-US" dirty="0"/>
              <a:t>Localities may overlap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Allocate enough frames to a process to accommodate its locality</a:t>
            </a:r>
          </a:p>
          <a:p>
            <a:pPr lvl="1">
              <a:buFont typeface="Monotype Sorts" charset="2"/>
              <a:buNone/>
            </a:pPr>
            <a:endParaRPr lang="en-US" dirty="0"/>
          </a:p>
          <a:p>
            <a:r>
              <a:rPr lang="en-US" dirty="0"/>
              <a:t>Why does thrashing occur?</a:t>
            </a:r>
            <a:br>
              <a:rPr lang="en-US" dirty="0"/>
            </a:br>
            <a:r>
              <a:rPr lang="en-US" dirty="0">
                <a:sym typeface="Symbol" charset="2"/>
              </a:rPr>
              <a:t> size of locality &gt; total </a:t>
            </a:r>
            <a:r>
              <a:rPr lang="en-US">
                <a:sym typeface="Symbol" charset="2"/>
              </a:rPr>
              <a:t>allocated frames </a:t>
            </a:r>
            <a:endParaRPr lang="en-US" dirty="0">
              <a:sym typeface="Symbol" charset="2"/>
            </a:endParaRPr>
          </a:p>
          <a:p>
            <a:pPr lvl="1"/>
            <a:r>
              <a:rPr lang="en-US" dirty="0">
                <a:sym typeface="Symbol" charset="2"/>
              </a:rPr>
              <a:t>Limit effects by using local or priority page replacement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272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7142" y="277416"/>
            <a:ext cx="7849658" cy="576263"/>
          </a:xfrm>
        </p:spPr>
        <p:txBody>
          <a:bodyPr/>
          <a:lstStyle/>
          <a:p>
            <a:pPr eaLnBrk="1" hangingPunct="1"/>
            <a:r>
              <a:rPr lang="en-US" sz="2800"/>
              <a:t>Locality In A Memory-Reference Pattern</a:t>
            </a:r>
          </a:p>
        </p:txBody>
      </p:sp>
      <p:pic>
        <p:nvPicPr>
          <p:cNvPr id="563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867621"/>
            <a:ext cx="5415493" cy="576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56889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Working-set model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892" y="2068116"/>
            <a:ext cx="6772275" cy="180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69580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Working-Set Model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574492" cy="4881563"/>
          </a:xfrm>
        </p:spPr>
        <p:txBody>
          <a:bodyPr>
            <a:normAutofit fontScale="70000" lnSpcReduction="20000"/>
          </a:bodyPr>
          <a:lstStyle/>
          <a:p>
            <a:r>
              <a:rPr lang="en-US">
                <a:sym typeface="Symbol" charset="2"/>
              </a:rPr>
              <a:t>  working-set window  a fixed number of page references </a:t>
            </a:r>
            <a:br>
              <a:rPr lang="en-US">
                <a:sym typeface="Symbol" charset="2"/>
              </a:rPr>
            </a:br>
            <a:r>
              <a:rPr lang="en-US">
                <a:sym typeface="Symbol" charset="2"/>
              </a:rPr>
              <a:t>Example:  10,000 instructions</a:t>
            </a:r>
          </a:p>
          <a:p>
            <a:endParaRPr lang="en-US" sz="800">
              <a:sym typeface="Symbol" charset="2"/>
            </a:endParaRPr>
          </a:p>
          <a:p>
            <a:r>
              <a:rPr lang="en-US" i="1">
                <a:sym typeface="Symbol" charset="2"/>
              </a:rPr>
              <a:t>WSS</a:t>
            </a:r>
            <a:r>
              <a:rPr lang="en-US" i="1" baseline="-25000">
                <a:sym typeface="Symbol" charset="2"/>
              </a:rPr>
              <a:t>i</a:t>
            </a:r>
            <a:r>
              <a:rPr lang="en-US">
                <a:sym typeface="Symbol" charset="2"/>
              </a:rPr>
              <a:t> (working set of Process </a:t>
            </a:r>
            <a:r>
              <a:rPr lang="en-US" i="1">
                <a:sym typeface="Symbol" charset="2"/>
              </a:rPr>
              <a:t>P</a:t>
            </a:r>
            <a:r>
              <a:rPr lang="en-US" i="1" baseline="-25000">
                <a:sym typeface="Symbol" charset="2"/>
              </a:rPr>
              <a:t>i</a:t>
            </a:r>
            <a:r>
              <a:rPr lang="en-US">
                <a:sym typeface="Symbol" charset="2"/>
              </a:rPr>
              <a:t>) =</a:t>
            </a:r>
            <a:br>
              <a:rPr lang="en-US">
                <a:sym typeface="Symbol" charset="2"/>
              </a:rPr>
            </a:br>
            <a:r>
              <a:rPr lang="en-US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>
                <a:sym typeface="Symbol" charset="2"/>
              </a:rPr>
              <a:t>if  too small will not encompass entire locality</a:t>
            </a:r>
          </a:p>
          <a:p>
            <a:pPr lvl="1"/>
            <a:r>
              <a:rPr lang="en-US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>
                <a:sym typeface="Symbol" charset="2"/>
              </a:rPr>
              <a:t>if  =   will encompass entire program</a:t>
            </a:r>
          </a:p>
          <a:p>
            <a:pPr lvl="1"/>
            <a:endParaRPr lang="en-US" sz="800">
              <a:sym typeface="Symbol" charset="2"/>
            </a:endParaRPr>
          </a:p>
          <a:p>
            <a:r>
              <a:rPr lang="en-US" i="1">
                <a:sym typeface="Symbol" charset="2"/>
              </a:rPr>
              <a:t>D</a:t>
            </a:r>
            <a:r>
              <a:rPr lang="en-US">
                <a:sym typeface="Symbol" charset="2"/>
              </a:rPr>
              <a:t> =  </a:t>
            </a:r>
            <a:r>
              <a:rPr lang="en-US" i="1">
                <a:sym typeface="Symbol" charset="2"/>
              </a:rPr>
              <a:t>WSS</a:t>
            </a:r>
            <a:r>
              <a:rPr lang="en-US" i="1" baseline="-25000">
                <a:sym typeface="Symbol" charset="2"/>
              </a:rPr>
              <a:t>i</a:t>
            </a:r>
            <a:r>
              <a:rPr lang="en-US">
                <a:sym typeface="Symbol" charset="2"/>
              </a:rPr>
              <a:t>  total demand frames </a:t>
            </a:r>
          </a:p>
          <a:p>
            <a:pPr lvl="1"/>
            <a:r>
              <a:rPr lang="en-US">
                <a:sym typeface="Symbol" charset="2"/>
              </a:rPr>
              <a:t>Approximation of locality</a:t>
            </a:r>
          </a:p>
          <a:p>
            <a:endParaRPr lang="en-US" sz="800">
              <a:sym typeface="Symbol" charset="2"/>
            </a:endParaRPr>
          </a:p>
          <a:p>
            <a:r>
              <a:rPr lang="en-US">
                <a:sym typeface="Symbol" charset="2"/>
              </a:rPr>
              <a:t>if </a:t>
            </a:r>
            <a:r>
              <a:rPr lang="en-US" i="1">
                <a:sym typeface="Symbol" charset="2"/>
              </a:rPr>
              <a:t>D</a:t>
            </a:r>
            <a:r>
              <a:rPr lang="en-US">
                <a:sym typeface="Symbol" charset="2"/>
              </a:rPr>
              <a:t> &gt; </a:t>
            </a:r>
            <a:r>
              <a:rPr lang="en-US" i="1">
                <a:sym typeface="Symbol" charset="2"/>
              </a:rPr>
              <a:t>m</a:t>
            </a:r>
            <a:r>
              <a:rPr lang="en-US">
                <a:sym typeface="Symbol" charset="2"/>
              </a:rPr>
              <a:t>  Thrashing</a:t>
            </a:r>
          </a:p>
          <a:p>
            <a:endParaRPr lang="en-US" sz="800">
              <a:sym typeface="Symbol" charset="2"/>
            </a:endParaRPr>
          </a:p>
          <a:p>
            <a:r>
              <a:rPr lang="en-US">
                <a:sym typeface="Symbol" charset="2"/>
              </a:rPr>
              <a:t>Policy if </a:t>
            </a:r>
            <a:r>
              <a:rPr lang="en-US" i="1">
                <a:sym typeface="Symbol" charset="2"/>
              </a:rPr>
              <a:t>D</a:t>
            </a:r>
            <a:r>
              <a:rPr lang="en-US">
                <a:sym typeface="Symbol" charset="2"/>
              </a:rPr>
              <a:t> &gt; m, then suspend or swap out one of the processes</a:t>
            </a:r>
          </a:p>
        </p:txBody>
      </p:sp>
    </p:spTree>
    <p:extLst>
      <p:ext uri="{BB962C8B-B14F-4D97-AF65-F5344CB8AC3E}">
        <p14:creationId xmlns:p14="http://schemas.microsoft.com/office/powerpoint/2010/main" val="21528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767" y="277416"/>
            <a:ext cx="75480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Logical vs. Physical Address Space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377554"/>
            <a:ext cx="7905750" cy="5099446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3366FF"/>
                </a:solidFill>
              </a:rPr>
              <a:t>Logical address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generated by the CPU; also referred to as </a:t>
            </a:r>
            <a:r>
              <a:rPr lang="en-US" b="1" dirty="0">
                <a:solidFill>
                  <a:srgbClr val="3366FF"/>
                </a:solidFill>
              </a:rPr>
              <a:t>virtual address</a:t>
            </a:r>
          </a:p>
          <a:p>
            <a:pPr marL="457200" lvl="1" indent="0">
              <a:buNone/>
            </a:pPr>
            <a:endParaRPr lang="en-US" b="1" dirty="0">
              <a:solidFill>
                <a:srgbClr val="3366FF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3366FF"/>
                </a:solidFill>
              </a:rPr>
              <a:t>Physical address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address seen by the memory unit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Logical and physical addresses are the same in compile-time and load-time address-binding schemes; </a:t>
            </a:r>
          </a:p>
          <a:p>
            <a:r>
              <a:rPr lang="en-US" dirty="0">
                <a:solidFill>
                  <a:srgbClr val="C00000"/>
                </a:solidFill>
              </a:rPr>
              <a:t>logical (virtual) and physical addresses differ in execution-time address-binding scheme</a:t>
            </a:r>
          </a:p>
          <a:p>
            <a:r>
              <a:rPr lang="en-US" b="1" dirty="0">
                <a:solidFill>
                  <a:srgbClr val="3366FF"/>
                </a:solidFill>
              </a:rPr>
              <a:t>Logical address space </a:t>
            </a:r>
            <a:r>
              <a:rPr lang="en-US" dirty="0"/>
              <a:t>is the set of all logical addresses generated by a program</a:t>
            </a:r>
          </a:p>
          <a:p>
            <a:r>
              <a:rPr lang="en-US" b="1" dirty="0">
                <a:solidFill>
                  <a:srgbClr val="3366FF"/>
                </a:solidFill>
              </a:rPr>
              <a:t>Physical address space </a:t>
            </a:r>
            <a:r>
              <a:rPr lang="en-US" dirty="0"/>
              <a:t>is the set of all physical addresses generated by a program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752600"/>
            <a:ext cx="838200" cy="55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0" y="1831848"/>
            <a:ext cx="960208" cy="588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1882429"/>
            <a:ext cx="75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7" name="Right Arrow 6"/>
          <p:cNvSpPr/>
          <p:nvPr/>
        </p:nvSpPr>
        <p:spPr>
          <a:xfrm>
            <a:off x="7162800" y="1882429"/>
            <a:ext cx="617277" cy="29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815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96925" y="163513"/>
            <a:ext cx="78898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Page-Fault Frequency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100" y="1049338"/>
            <a:ext cx="6604000" cy="1668462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3366FF"/>
                </a:solidFill>
              </a:rPr>
              <a:t>page-fault frequency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3366FF"/>
                </a:solidFill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</p:txBody>
      </p:sp>
      <p:pic>
        <p:nvPicPr>
          <p:cNvPr id="58372" name="Picture 1" descr="9_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200400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92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47725" y="277416"/>
            <a:ext cx="78390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Memory-Management Unit (</a:t>
            </a:r>
            <a:r>
              <a:rPr lang="en-US" sz="2400"/>
              <a:t>MMU</a:t>
            </a:r>
            <a:r>
              <a:rPr lang="en-US"/>
              <a:t>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7554"/>
            <a:ext cx="7959725" cy="50994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Hardware device that at run time maps virtual to physical address</a:t>
            </a:r>
          </a:p>
          <a:p>
            <a:endParaRPr lang="en-US" dirty="0"/>
          </a:p>
          <a:p>
            <a:r>
              <a:rPr lang="en-US" dirty="0"/>
              <a:t>Many methods possible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 start, consider simple scheme where the value in the </a:t>
            </a:r>
            <a:r>
              <a:rPr lang="en-US" b="1" dirty="0"/>
              <a:t>relocation register </a:t>
            </a:r>
            <a:r>
              <a:rPr lang="en-US" dirty="0"/>
              <a:t>is added to every address generated by a user process at the time it is sent to memory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relocation register</a:t>
            </a:r>
            <a:endParaRPr lang="en-US" dirty="0"/>
          </a:p>
          <a:p>
            <a:pPr lvl="1"/>
            <a:r>
              <a:rPr lang="en-US" dirty="0"/>
              <a:t>MS-DOS on Intel 80x86 used 4 relocation registers</a:t>
            </a:r>
          </a:p>
          <a:p>
            <a:endParaRPr lang="en-US" dirty="0"/>
          </a:p>
          <a:p>
            <a:r>
              <a:rPr lang="en-US" dirty="0"/>
              <a:t>The user program deals with </a:t>
            </a:r>
            <a:r>
              <a:rPr lang="en-US" i="1" dirty="0"/>
              <a:t>logical</a:t>
            </a:r>
            <a:r>
              <a:rPr lang="en-US" dirty="0"/>
              <a:t> addresses (0 to max); it never sees the </a:t>
            </a:r>
            <a:r>
              <a:rPr lang="en-US" i="1" dirty="0"/>
              <a:t>real</a:t>
            </a:r>
            <a:r>
              <a:rPr lang="en-US" dirty="0"/>
              <a:t> physical addresses (R to </a:t>
            </a:r>
            <a:r>
              <a:rPr lang="en-US" dirty="0" err="1"/>
              <a:t>R+max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Say the logical address 25</a:t>
            </a:r>
          </a:p>
          <a:p>
            <a:pPr lvl="1"/>
            <a:r>
              <a:rPr lang="en-US" dirty="0"/>
              <a:t>Execution-time binding occurs when reference is made to location in memory</a:t>
            </a:r>
          </a:p>
          <a:p>
            <a:pPr lvl="1"/>
            <a:r>
              <a:rPr lang="en-US" dirty="0"/>
              <a:t>Logical address bound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36190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9692" y="310754"/>
            <a:ext cx="8224308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Dynamic relocation using a </a:t>
            </a:r>
            <a:br>
              <a:rPr lang="en-US" sz="2800"/>
            </a:br>
            <a:r>
              <a:rPr lang="en-US" sz="2800"/>
              <a:t>relocation register</a:t>
            </a: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6100" y="1475185"/>
            <a:ext cx="5358342" cy="393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172200" y="1676400"/>
            <a:ext cx="76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781800" y="2057400"/>
            <a:ext cx="9906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543800" y="23622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Relocatable</a:t>
            </a:r>
            <a:r>
              <a:rPr lang="en-US" dirty="0"/>
              <a:t> code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10200" y="16764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95271" y="1475185"/>
            <a:ext cx="99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14000</a:t>
            </a:r>
          </a:p>
        </p:txBody>
      </p:sp>
    </p:spTree>
    <p:extLst>
      <p:ext uri="{BB962C8B-B14F-4D97-AF65-F5344CB8AC3E}">
        <p14:creationId xmlns:p14="http://schemas.microsoft.com/office/powerpoint/2010/main" val="4005621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048000"/>
            <a:ext cx="3048000" cy="335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66776" y="1795266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Multiple processes resides in memory</a:t>
            </a:r>
          </a:p>
        </p:txBody>
      </p:sp>
      <p:sp>
        <p:nvSpPr>
          <p:cNvPr id="8" name="Rectangle 1026"/>
          <p:cNvSpPr txBox="1">
            <a:spLocks noChangeArrowheads="1"/>
          </p:cNvSpPr>
          <p:nvPr/>
        </p:nvSpPr>
        <p:spPr>
          <a:xfrm>
            <a:off x="814525" y="381919"/>
            <a:ext cx="7820025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Contiguous Allocation</a:t>
            </a:r>
          </a:p>
        </p:txBody>
      </p:sp>
    </p:spTree>
    <p:extLst>
      <p:ext uri="{BB962C8B-B14F-4D97-AF65-F5344CB8AC3E}">
        <p14:creationId xmlns:p14="http://schemas.microsoft.com/office/powerpoint/2010/main" val="3414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66776" y="277416"/>
            <a:ext cx="7820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Contiguous Allocation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377554"/>
            <a:ext cx="8082492" cy="5175646"/>
          </a:xfrm>
        </p:spPr>
        <p:txBody>
          <a:bodyPr>
            <a:normAutofit/>
          </a:bodyPr>
          <a:lstStyle/>
          <a:p>
            <a:r>
              <a:rPr lang="en-US" dirty="0"/>
              <a:t>Main memory usually divided into two partitions:</a:t>
            </a:r>
          </a:p>
          <a:p>
            <a:pPr lvl="1"/>
            <a:r>
              <a:rPr lang="en-US" dirty="0"/>
              <a:t>Resident operating system, usually held in low memory</a:t>
            </a:r>
          </a:p>
          <a:p>
            <a:pPr lvl="1"/>
            <a:r>
              <a:rPr lang="en-US" dirty="0"/>
              <a:t>User processes then held in high memory</a:t>
            </a:r>
          </a:p>
          <a:p>
            <a:pPr lvl="1"/>
            <a:r>
              <a:rPr lang="en-US" dirty="0"/>
              <a:t>Each process contained in </a:t>
            </a:r>
            <a:r>
              <a:rPr lang="en-US" b="1" dirty="0"/>
              <a:t>single contiguous section </a:t>
            </a:r>
            <a:r>
              <a:rPr lang="en-US" dirty="0"/>
              <a:t>of memory</a:t>
            </a:r>
            <a:br>
              <a:rPr lang="en-US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2527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Contiguous Allocation (Cont.)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4197"/>
            <a:ext cx="7771342" cy="32623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Multiple-partition allocation</a:t>
            </a:r>
          </a:p>
          <a:p>
            <a:pPr lvl="1"/>
            <a:r>
              <a:rPr lang="en-US" dirty="0"/>
              <a:t>Divide memory into several </a:t>
            </a:r>
            <a:r>
              <a:rPr lang="en-US" b="1" dirty="0"/>
              <a:t>Fixed size partition </a:t>
            </a:r>
          </a:p>
          <a:p>
            <a:pPr lvl="1"/>
            <a:r>
              <a:rPr lang="en-US" dirty="0"/>
              <a:t>Each partition stores one process</a:t>
            </a:r>
          </a:p>
          <a:p>
            <a:pPr lvl="1"/>
            <a:r>
              <a:rPr lang="en-US" dirty="0"/>
              <a:t>Degree of multiprogramming limited by number of partitions</a:t>
            </a:r>
          </a:p>
          <a:p>
            <a:pPr lvl="1"/>
            <a:r>
              <a:rPr lang="en-US" dirty="0"/>
              <a:t>If a partition is free, load process from job queue </a:t>
            </a:r>
          </a:p>
          <a:p>
            <a:pPr lvl="1"/>
            <a:r>
              <a:rPr lang="en-US" dirty="0"/>
              <a:t>MFT (IBM OS/360)</a:t>
            </a:r>
          </a:p>
        </p:txBody>
      </p:sp>
    </p:spTree>
    <p:extLst>
      <p:ext uri="{BB962C8B-B14F-4D97-AF65-F5344CB8AC3E}">
        <p14:creationId xmlns:p14="http://schemas.microsoft.com/office/powerpoint/2010/main" val="6335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Contiguous Allocation (Cont.)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066800"/>
            <a:ext cx="7771342" cy="32623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Multiple-partition allocation</a:t>
            </a:r>
          </a:p>
          <a:p>
            <a:pPr lvl="1"/>
            <a:r>
              <a:rPr lang="en-US" b="1" dirty="0"/>
              <a:t>Variable partition scheme </a:t>
            </a:r>
          </a:p>
          <a:p>
            <a:pPr lvl="1"/>
            <a:r>
              <a:rPr lang="en-US" dirty="0"/>
              <a:t>Hole – block of available memory; holes of various size are scattered throughout memory</a:t>
            </a:r>
          </a:p>
          <a:p>
            <a:pPr lvl="1"/>
            <a:r>
              <a:rPr lang="en-US" dirty="0"/>
              <a:t>Keeps a table of free memory </a:t>
            </a:r>
          </a:p>
          <a:p>
            <a:pPr lvl="1"/>
            <a:r>
              <a:rPr lang="en-US" dirty="0"/>
              <a:t>When a process arrives, it is allocated memory from a hole large enough to accommodate it</a:t>
            </a:r>
          </a:p>
          <a:p>
            <a:pPr lvl="1"/>
            <a:r>
              <a:rPr lang="en-US" dirty="0"/>
              <a:t>Process exiting frees its partition, adjacent free partitions combined</a:t>
            </a:r>
          </a:p>
          <a:p>
            <a:pPr lvl="1"/>
            <a:r>
              <a:rPr lang="en-US" dirty="0"/>
              <a:t>Operating system maintains information about:</a:t>
            </a:r>
            <a:br>
              <a:rPr lang="en-US" dirty="0"/>
            </a:br>
            <a:r>
              <a:rPr lang="en-US" dirty="0"/>
              <a:t>a) allocated partitions    b) free partitions (hole)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0574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20574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20574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20574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23612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20574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Helvetica" pitchFamily="34" charset="0"/>
              </a:rPr>
              <a:t>process 5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057400" y="5498606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8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20574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40" name="Rectangle 14"/>
          <p:cNvSpPr>
            <a:spLocks noChangeArrowheads="1"/>
          </p:cNvSpPr>
          <p:nvPr/>
        </p:nvSpPr>
        <p:spPr bwMode="auto">
          <a:xfrm>
            <a:off x="38862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>
            <a:off x="38862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2" name="Line 16"/>
          <p:cNvSpPr>
            <a:spLocks noChangeShapeType="1"/>
          </p:cNvSpPr>
          <p:nvPr/>
        </p:nvSpPr>
        <p:spPr bwMode="auto">
          <a:xfrm>
            <a:off x="38862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3" name="Line 17"/>
          <p:cNvSpPr>
            <a:spLocks noChangeShapeType="1"/>
          </p:cNvSpPr>
          <p:nvPr/>
        </p:nvSpPr>
        <p:spPr bwMode="auto">
          <a:xfrm>
            <a:off x="38862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4" name="Text Box 18"/>
          <p:cNvSpPr txBox="1">
            <a:spLocks noChangeArrowheads="1"/>
          </p:cNvSpPr>
          <p:nvPr/>
        </p:nvSpPr>
        <p:spPr bwMode="auto">
          <a:xfrm>
            <a:off x="41900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45" name="Text Box 19"/>
          <p:cNvSpPr txBox="1">
            <a:spLocks noChangeArrowheads="1"/>
          </p:cNvSpPr>
          <p:nvPr/>
        </p:nvSpPr>
        <p:spPr bwMode="auto">
          <a:xfrm>
            <a:off x="38862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46" name="Text Box 21"/>
          <p:cNvSpPr txBox="1">
            <a:spLocks noChangeArrowheads="1"/>
          </p:cNvSpPr>
          <p:nvPr/>
        </p:nvSpPr>
        <p:spPr bwMode="auto">
          <a:xfrm>
            <a:off x="38862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47" name="Rectangle 23"/>
          <p:cNvSpPr>
            <a:spLocks noChangeArrowheads="1"/>
          </p:cNvSpPr>
          <p:nvPr/>
        </p:nvSpPr>
        <p:spPr bwMode="auto">
          <a:xfrm>
            <a:off x="57150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8" name="Line 24"/>
          <p:cNvSpPr>
            <a:spLocks noChangeShapeType="1"/>
          </p:cNvSpPr>
          <p:nvPr/>
        </p:nvSpPr>
        <p:spPr bwMode="auto">
          <a:xfrm>
            <a:off x="57150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9" name="Line 25"/>
          <p:cNvSpPr>
            <a:spLocks noChangeShapeType="1"/>
          </p:cNvSpPr>
          <p:nvPr/>
        </p:nvSpPr>
        <p:spPr bwMode="auto">
          <a:xfrm>
            <a:off x="57150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0" name="Line 26"/>
          <p:cNvSpPr>
            <a:spLocks noChangeShapeType="1"/>
          </p:cNvSpPr>
          <p:nvPr/>
        </p:nvSpPr>
        <p:spPr bwMode="auto">
          <a:xfrm>
            <a:off x="57150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1" name="Text Box 27"/>
          <p:cNvSpPr txBox="1">
            <a:spLocks noChangeArrowheads="1"/>
          </p:cNvSpPr>
          <p:nvPr/>
        </p:nvSpPr>
        <p:spPr bwMode="auto">
          <a:xfrm>
            <a:off x="60188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52" name="Text Box 28"/>
          <p:cNvSpPr txBox="1">
            <a:spLocks noChangeArrowheads="1"/>
          </p:cNvSpPr>
          <p:nvPr/>
        </p:nvSpPr>
        <p:spPr bwMode="auto">
          <a:xfrm>
            <a:off x="57150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53" name="Text Box 30"/>
          <p:cNvSpPr txBox="1">
            <a:spLocks noChangeArrowheads="1"/>
          </p:cNvSpPr>
          <p:nvPr/>
        </p:nvSpPr>
        <p:spPr bwMode="auto">
          <a:xfrm>
            <a:off x="57150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54" name="Rectangle 32"/>
          <p:cNvSpPr>
            <a:spLocks noChangeArrowheads="1"/>
          </p:cNvSpPr>
          <p:nvPr/>
        </p:nvSpPr>
        <p:spPr bwMode="auto">
          <a:xfrm>
            <a:off x="75438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5" name="Line 33"/>
          <p:cNvSpPr>
            <a:spLocks noChangeShapeType="1"/>
          </p:cNvSpPr>
          <p:nvPr/>
        </p:nvSpPr>
        <p:spPr bwMode="auto">
          <a:xfrm>
            <a:off x="75438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6" name="Line 34"/>
          <p:cNvSpPr>
            <a:spLocks noChangeShapeType="1"/>
          </p:cNvSpPr>
          <p:nvPr/>
        </p:nvSpPr>
        <p:spPr bwMode="auto">
          <a:xfrm>
            <a:off x="75438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7" name="Line 35"/>
          <p:cNvSpPr>
            <a:spLocks noChangeShapeType="1"/>
          </p:cNvSpPr>
          <p:nvPr/>
        </p:nvSpPr>
        <p:spPr bwMode="auto">
          <a:xfrm>
            <a:off x="75438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8" name="Text Box 36"/>
          <p:cNvSpPr txBox="1">
            <a:spLocks noChangeArrowheads="1"/>
          </p:cNvSpPr>
          <p:nvPr/>
        </p:nvSpPr>
        <p:spPr bwMode="auto">
          <a:xfrm>
            <a:off x="78476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75438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60" name="Text Box 38"/>
          <p:cNvSpPr txBox="1">
            <a:spLocks noChangeArrowheads="1"/>
          </p:cNvSpPr>
          <p:nvPr/>
        </p:nvSpPr>
        <p:spPr bwMode="auto">
          <a:xfrm>
            <a:off x="7543800" y="5133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9</a:t>
            </a:r>
          </a:p>
        </p:txBody>
      </p:sp>
      <p:sp>
        <p:nvSpPr>
          <p:cNvPr id="22561" name="Text Box 39"/>
          <p:cNvSpPr txBox="1">
            <a:spLocks noChangeArrowheads="1"/>
          </p:cNvSpPr>
          <p:nvPr/>
        </p:nvSpPr>
        <p:spPr bwMode="auto">
          <a:xfrm>
            <a:off x="75438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62" name="Rectangle 41"/>
          <p:cNvSpPr>
            <a:spLocks noChangeArrowheads="1"/>
          </p:cNvSpPr>
          <p:nvPr/>
        </p:nvSpPr>
        <p:spPr bwMode="auto">
          <a:xfrm>
            <a:off x="3886200" y="5135166"/>
            <a:ext cx="1143000" cy="990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3" name="Rectangle 42"/>
          <p:cNvSpPr>
            <a:spLocks noChangeArrowheads="1"/>
          </p:cNvSpPr>
          <p:nvPr/>
        </p:nvSpPr>
        <p:spPr bwMode="auto">
          <a:xfrm>
            <a:off x="5715000" y="5516166"/>
            <a:ext cx="1143000" cy="609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4" name="Text Box 43"/>
          <p:cNvSpPr txBox="1">
            <a:spLocks noChangeArrowheads="1"/>
          </p:cNvSpPr>
          <p:nvPr/>
        </p:nvSpPr>
        <p:spPr bwMode="auto">
          <a:xfrm>
            <a:off x="5715000" y="5133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9</a:t>
            </a:r>
          </a:p>
        </p:txBody>
      </p:sp>
      <p:sp>
        <p:nvSpPr>
          <p:cNvPr id="22565" name="Rectangle 44"/>
          <p:cNvSpPr>
            <a:spLocks noChangeArrowheads="1"/>
          </p:cNvSpPr>
          <p:nvPr/>
        </p:nvSpPr>
        <p:spPr bwMode="auto">
          <a:xfrm>
            <a:off x="7543800" y="5820966"/>
            <a:ext cx="11430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6" name="Line 45"/>
          <p:cNvSpPr>
            <a:spLocks noChangeShapeType="1"/>
          </p:cNvSpPr>
          <p:nvPr/>
        </p:nvSpPr>
        <p:spPr bwMode="auto">
          <a:xfrm>
            <a:off x="7543800" y="547092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7" name="Text Box 46"/>
          <p:cNvSpPr txBox="1">
            <a:spLocks noChangeArrowheads="1"/>
          </p:cNvSpPr>
          <p:nvPr/>
        </p:nvSpPr>
        <p:spPr bwMode="auto">
          <a:xfrm>
            <a:off x="7543800" y="5514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10</a:t>
            </a:r>
          </a:p>
        </p:txBody>
      </p:sp>
      <p:sp>
        <p:nvSpPr>
          <p:cNvPr id="22568" name="AutoShape 47"/>
          <p:cNvSpPr>
            <a:spLocks noChangeArrowheads="1"/>
          </p:cNvSpPr>
          <p:nvPr/>
        </p:nvSpPr>
        <p:spPr bwMode="auto">
          <a:xfrm>
            <a:off x="3276600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9" name="AutoShape 48"/>
          <p:cNvSpPr>
            <a:spLocks noChangeArrowheads="1"/>
          </p:cNvSpPr>
          <p:nvPr/>
        </p:nvSpPr>
        <p:spPr bwMode="auto">
          <a:xfrm>
            <a:off x="5105400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70" name="AutoShape 49"/>
          <p:cNvSpPr>
            <a:spLocks noChangeArrowheads="1"/>
          </p:cNvSpPr>
          <p:nvPr/>
        </p:nvSpPr>
        <p:spPr bwMode="auto">
          <a:xfrm>
            <a:off x="6934200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381000" y="4343400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762000" y="4419600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45" name="Line 5"/>
          <p:cNvSpPr>
            <a:spLocks noChangeShapeType="1"/>
          </p:cNvSpPr>
          <p:nvPr/>
        </p:nvSpPr>
        <p:spPr bwMode="auto">
          <a:xfrm>
            <a:off x="381000" y="47244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3400" y="5410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Hole</a:t>
            </a:r>
          </a:p>
        </p:txBody>
      </p:sp>
    </p:spTree>
    <p:extLst>
      <p:ext uri="{BB962C8B-B14F-4D97-AF65-F5344CB8AC3E}">
        <p14:creationId xmlns:p14="http://schemas.microsoft.com/office/powerpoint/2010/main" val="298530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fontAlgn="base"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r>
              <a:rPr lang="en-US" altLang="en-US" dirty="0">
                <a:solidFill>
                  <a:srgbClr val="3333CC"/>
                </a:solidFill>
                <a:latin typeface="Times New Roman"/>
              </a:rPr>
              <a:t>Ideally programmers want memory that is</a:t>
            </a:r>
            <a:endParaRPr lang="en-US" altLang="en-US" sz="2800" dirty="0">
              <a:solidFill>
                <a:srgbClr val="3333CC"/>
              </a:solidFill>
              <a:latin typeface="Times New Roman"/>
            </a:endParaRP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large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fast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non volatile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endParaRPr lang="en-US" altLang="en-US" sz="2400" dirty="0">
              <a:solidFill>
                <a:srgbClr val="000000"/>
              </a:solidFill>
              <a:latin typeface="Times New Roman"/>
            </a:endParaRPr>
          </a:p>
          <a:p>
            <a:pPr lvl="0" fontAlgn="base"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r>
              <a:rPr lang="en-US" altLang="en-US" dirty="0">
                <a:solidFill>
                  <a:srgbClr val="3333CC"/>
                </a:solidFill>
                <a:latin typeface="Times New Roman"/>
              </a:rPr>
              <a:t>Memory hierarchy</a:t>
            </a:r>
            <a:r>
              <a:rPr lang="en-US" altLang="en-US" sz="2800" dirty="0">
                <a:solidFill>
                  <a:srgbClr val="3333CC"/>
                </a:solidFill>
                <a:latin typeface="Times New Roman"/>
              </a:rPr>
              <a:t> 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small amount of fast, expensive memory – cache 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some medium-speed, medium price main memory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r>
              <a:rPr lang="en-US" altLang="en-US" sz="2400" dirty="0">
                <a:solidFill>
                  <a:srgbClr val="000000"/>
                </a:solidFill>
                <a:latin typeface="Times New Roman"/>
              </a:rPr>
              <a:t>gigabytes of slow, cheap disk storage</a:t>
            </a:r>
          </a:p>
          <a:p>
            <a:pPr lvl="1" fontAlgn="base">
              <a:spcAft>
                <a:spcPct val="0"/>
              </a:spcAft>
              <a:buClr>
                <a:srgbClr val="3333CC"/>
              </a:buClr>
              <a:buFontTx/>
              <a:buChar char="–"/>
            </a:pPr>
            <a:endParaRPr lang="en-US" altLang="en-US" sz="2400" dirty="0">
              <a:solidFill>
                <a:srgbClr val="000000"/>
              </a:solidFill>
              <a:latin typeface="Times New Roman"/>
            </a:endParaRPr>
          </a:p>
          <a:p>
            <a:pPr lvl="0" fontAlgn="base"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r>
              <a:rPr lang="en-US" altLang="en-US" dirty="0">
                <a:solidFill>
                  <a:srgbClr val="3333CC"/>
                </a:solidFill>
                <a:latin typeface="Times New Roman"/>
              </a:rPr>
              <a:t>Memory manager handles the memory hierarchy</a:t>
            </a:r>
            <a:endParaRPr lang="en-US" altLang="en-US" sz="2800" dirty="0">
              <a:solidFill>
                <a:srgbClr val="3333CC"/>
              </a:solidFill>
              <a:latin typeface="Times New Roman"/>
            </a:endParaRPr>
          </a:p>
          <a:p>
            <a:pPr lvl="0" fontAlgn="base"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endParaRPr lang="en-US" altLang="en-US" sz="2800" dirty="0">
              <a:solidFill>
                <a:srgbClr val="3333CC"/>
              </a:solidFill>
              <a:latin typeface="Times New Roman"/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2247028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Dynamic Storage-Allocation Problem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967" y="2056210"/>
            <a:ext cx="7611533" cy="210740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rgbClr val="3366FF"/>
                </a:solidFill>
              </a:rPr>
              <a:t>First-fit</a:t>
            </a:r>
            <a:r>
              <a:rPr lang="en-US"/>
              <a:t>:  Allocate the </a:t>
            </a:r>
            <a:r>
              <a:rPr lang="en-US" i="1"/>
              <a:t>first</a:t>
            </a:r>
            <a:r>
              <a:rPr lang="en-US"/>
              <a:t> hole that is big enough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 b="1">
                <a:solidFill>
                  <a:srgbClr val="3366FF"/>
                </a:solidFill>
              </a:rPr>
              <a:t>Best-fit</a:t>
            </a:r>
            <a:r>
              <a:rPr lang="en-US"/>
              <a:t>:  Allocate the </a:t>
            </a:r>
            <a:r>
              <a:rPr lang="en-US" i="1"/>
              <a:t>smallest</a:t>
            </a:r>
            <a:r>
              <a:rPr lang="en-US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/>
              <a:t>Produces the smallest leftover hole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 b="1">
                <a:solidFill>
                  <a:srgbClr val="3366FF"/>
                </a:solidFill>
              </a:rPr>
              <a:t>Worst-fit</a:t>
            </a:r>
            <a:r>
              <a:rPr lang="en-US"/>
              <a:t>:  Allocate the </a:t>
            </a:r>
            <a:r>
              <a:rPr lang="en-US" i="1"/>
              <a:t>largest</a:t>
            </a:r>
            <a:r>
              <a:rPr lang="en-US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/>
              <a:t>Produces the largest leftover hole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62000" y="1183380"/>
            <a:ext cx="6096531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How to satisfy a request of size </a:t>
            </a: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 from a list of free holes?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Dynamic storage allocation problem</a:t>
            </a:r>
          </a:p>
        </p:txBody>
      </p:sp>
    </p:spTree>
    <p:extLst>
      <p:ext uri="{BB962C8B-B14F-4D97-AF65-F5344CB8AC3E}">
        <p14:creationId xmlns:p14="http://schemas.microsoft.com/office/powerpoint/2010/main" val="330218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917" y="296466"/>
            <a:ext cx="84423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Hardware Support for Relocation </a:t>
            </a:r>
            <a:br>
              <a:rPr lang="en-US" sz="2800"/>
            </a:br>
            <a:r>
              <a:rPr lang="en-US" sz="2800"/>
              <a:t>and Limit Registers</a:t>
            </a:r>
          </a:p>
        </p:txBody>
      </p:sp>
      <p:pic>
        <p:nvPicPr>
          <p:cNvPr id="2150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6158" y="3919375"/>
            <a:ext cx="5142442" cy="255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76200" y="1066800"/>
            <a:ext cx="8763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Relocation registers </a:t>
            </a:r>
            <a:r>
              <a:rPr lang="en-US" dirty="0"/>
              <a:t>used to protect user processes from each other, and from changing operating-system code and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Relocation register contains value of smallest physical address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Limit register contains range of logical addresses – each logical address must be less than the limit register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Context switch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MMU maps logical address </a:t>
            </a:r>
            <a:r>
              <a:rPr lang="en-US" i="1" dirty="0"/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3660579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56192" y="277416"/>
            <a:ext cx="78306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Fragmentation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1271588"/>
            <a:ext cx="8534400" cy="49994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Processes loaded and removed from memory</a:t>
            </a:r>
          </a:p>
          <a:p>
            <a:pPr lvl="1"/>
            <a:r>
              <a:rPr lang="en-US" dirty="0"/>
              <a:t>Memory is broken into little pieces 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3366FF"/>
                </a:solidFill>
              </a:rPr>
              <a:t>External Fragmentation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total memory space exists to satisfy a request, but it is not contiguous</a:t>
            </a:r>
            <a:endParaRPr lang="en-US" sz="800" dirty="0"/>
          </a:p>
          <a:p>
            <a:endParaRPr lang="en-US" b="1" dirty="0">
              <a:solidFill>
                <a:srgbClr val="3366FF"/>
              </a:solidFill>
            </a:endParaRPr>
          </a:p>
          <a:p>
            <a:endParaRPr lang="en-US" dirty="0"/>
          </a:p>
          <a:p>
            <a:r>
              <a:rPr lang="en-US" dirty="0"/>
              <a:t>First fit analysis reveals that given </a:t>
            </a:r>
            <a:r>
              <a:rPr lang="en-US" i="1" dirty="0"/>
              <a:t>N</a:t>
            </a:r>
            <a:r>
              <a:rPr lang="en-US" dirty="0"/>
              <a:t> blocks allocated, 0.5 </a:t>
            </a:r>
            <a:r>
              <a:rPr lang="en-US" i="1" dirty="0"/>
              <a:t>N</a:t>
            </a:r>
            <a:r>
              <a:rPr lang="en-US" dirty="0"/>
              <a:t> blocks lost to fragmentation</a:t>
            </a:r>
          </a:p>
          <a:p>
            <a:pPr lvl="1"/>
            <a:r>
              <a:rPr lang="en-US" dirty="0"/>
              <a:t>1/3 may be unusable -&gt; </a:t>
            </a:r>
            <a:r>
              <a:rPr lang="en-US" b="1" dirty="0">
                <a:solidFill>
                  <a:srgbClr val="3366FF"/>
                </a:solidFill>
              </a:rPr>
              <a:t>50-percent rule</a:t>
            </a:r>
          </a:p>
        </p:txBody>
      </p:sp>
    </p:spTree>
    <p:extLst>
      <p:ext uri="{BB962C8B-B14F-4D97-AF65-F5344CB8AC3E}">
        <p14:creationId xmlns:p14="http://schemas.microsoft.com/office/powerpoint/2010/main" val="3134371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Fragmentation (Cont.)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Reduce external fragmentation by </a:t>
            </a:r>
            <a:r>
              <a:rPr lang="en-US" b="1" dirty="0">
                <a:solidFill>
                  <a:srgbClr val="3366FF"/>
                </a:solidFill>
              </a:rPr>
              <a:t>compaction</a:t>
            </a:r>
          </a:p>
          <a:p>
            <a:pPr lvl="1"/>
            <a:r>
              <a:rPr lang="en-US" dirty="0"/>
              <a:t>Shuffle memory contents to place all free memory together in one large block</a:t>
            </a:r>
          </a:p>
          <a:p>
            <a:pPr lvl="1"/>
            <a:r>
              <a:rPr lang="en-US" dirty="0"/>
              <a:t>Compaction is possible </a:t>
            </a:r>
            <a:r>
              <a:rPr lang="en-US" i="1" dirty="0"/>
              <a:t>only</a:t>
            </a:r>
            <a:r>
              <a:rPr lang="en-US" dirty="0"/>
              <a:t> if </a:t>
            </a:r>
            <a:r>
              <a:rPr lang="en-US" dirty="0">
                <a:solidFill>
                  <a:srgbClr val="C00000"/>
                </a:solidFill>
              </a:rPr>
              <a:t>relocation is dynamic</a:t>
            </a:r>
            <a:r>
              <a:rPr lang="en-US" dirty="0"/>
              <a:t>, and is done at execution time</a:t>
            </a:r>
          </a:p>
          <a:p>
            <a:pPr lvl="2"/>
            <a:r>
              <a:rPr lang="en-US" dirty="0"/>
              <a:t>Change relocation reg. </a:t>
            </a:r>
          </a:p>
          <a:p>
            <a:pPr lvl="1"/>
            <a:r>
              <a:rPr lang="en-US" dirty="0"/>
              <a:t>Cost 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b="1" dirty="0">
                <a:solidFill>
                  <a:srgbClr val="3366FF"/>
                </a:solidFill>
              </a:rPr>
              <a:t>Internal Fragmentation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allocated memory may be slightly larger than requested memory; this size difference is memory internal to a partition, but not being used</a:t>
            </a:r>
            <a:endParaRPr lang="en-US" sz="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9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6903097" cy="459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36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Paging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140700" cy="5499497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Physical  address space of a process can be noncontiguous; </a:t>
            </a:r>
          </a:p>
          <a:p>
            <a:pPr lvl="1"/>
            <a:r>
              <a:rPr lang="en-US" dirty="0"/>
              <a:t>process allocates physical memory whenever the latter is available</a:t>
            </a:r>
          </a:p>
          <a:p>
            <a:endParaRPr lang="en-US" sz="800" dirty="0"/>
          </a:p>
          <a:p>
            <a:r>
              <a:rPr lang="en-US" dirty="0"/>
              <a:t>Divide physical memory into fixed-sized blocks called </a:t>
            </a:r>
            <a:r>
              <a:rPr lang="en-US" b="1" dirty="0">
                <a:solidFill>
                  <a:srgbClr val="3366FF"/>
                </a:solidFill>
              </a:rPr>
              <a:t>frames</a:t>
            </a:r>
            <a:endParaRPr lang="en-US" dirty="0">
              <a:solidFill>
                <a:srgbClr val="3366FF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Size </a:t>
            </a:r>
            <a:r>
              <a:rPr lang="en-US" dirty="0"/>
              <a:t>is power of 2, between 512 bytes and 16 Mbytes</a:t>
            </a:r>
            <a:endParaRPr lang="en-US" sz="800" dirty="0"/>
          </a:p>
          <a:p>
            <a:endParaRPr lang="en-US" dirty="0"/>
          </a:p>
          <a:p>
            <a:r>
              <a:rPr lang="en-US" dirty="0"/>
              <a:t>Divide logical memory into blocks of same size called </a:t>
            </a:r>
            <a:r>
              <a:rPr lang="en-US" b="1" dirty="0">
                <a:solidFill>
                  <a:srgbClr val="3366FF"/>
                </a:solidFill>
              </a:rPr>
              <a:t>pages</a:t>
            </a:r>
          </a:p>
          <a:p>
            <a:pPr lvl="1"/>
            <a:r>
              <a:rPr lang="en-US" dirty="0"/>
              <a:t>To run a program of size </a:t>
            </a:r>
            <a:r>
              <a:rPr lang="en-US" i="1" dirty="0"/>
              <a:t>N </a:t>
            </a:r>
            <a:r>
              <a:rPr lang="en-US" dirty="0"/>
              <a:t>pages, need to find </a:t>
            </a:r>
            <a:r>
              <a:rPr lang="en-US" i="1" dirty="0"/>
              <a:t>N</a:t>
            </a:r>
            <a:r>
              <a:rPr lang="en-US" dirty="0"/>
              <a:t> free frames and load program</a:t>
            </a:r>
          </a:p>
          <a:p>
            <a:pPr marL="457200" lvl="1" indent="0">
              <a:buNone/>
            </a:pPr>
            <a:endParaRPr lang="en-US" b="1" dirty="0">
              <a:solidFill>
                <a:srgbClr val="3366FF"/>
              </a:solidFill>
            </a:endParaRPr>
          </a:p>
          <a:p>
            <a:endParaRPr lang="en-US" b="1" dirty="0">
              <a:solidFill>
                <a:srgbClr val="3366FF"/>
              </a:solidFill>
            </a:endParaRPr>
          </a:p>
          <a:p>
            <a:r>
              <a:rPr lang="en-US" dirty="0"/>
              <a:t>Backing store likewise split into pages</a:t>
            </a:r>
          </a:p>
          <a:p>
            <a:endParaRPr lang="en-US" b="1" dirty="0">
              <a:solidFill>
                <a:srgbClr val="3366FF"/>
              </a:solidFill>
            </a:endParaRPr>
          </a:p>
          <a:p>
            <a:endParaRPr lang="en-US" sz="800" b="1" dirty="0">
              <a:solidFill>
                <a:srgbClr val="3366FF"/>
              </a:solidFill>
            </a:endParaRPr>
          </a:p>
          <a:p>
            <a:endParaRPr lang="en-US" sz="800" dirty="0"/>
          </a:p>
          <a:p>
            <a:endParaRPr lang="en-US" sz="800" dirty="0"/>
          </a:p>
          <a:p>
            <a:r>
              <a:rPr lang="en-US" dirty="0"/>
              <a:t>Set up a </a:t>
            </a:r>
            <a:r>
              <a:rPr lang="en-US" b="1" dirty="0">
                <a:solidFill>
                  <a:srgbClr val="3366FF"/>
                </a:solidFill>
              </a:rPr>
              <a:t>page table</a:t>
            </a:r>
            <a:r>
              <a:rPr lang="en-US" dirty="0"/>
              <a:t> to translate </a:t>
            </a:r>
            <a:r>
              <a:rPr lang="en-US" dirty="0">
                <a:solidFill>
                  <a:srgbClr val="FF0000"/>
                </a:solidFill>
              </a:rPr>
              <a:t>logica</a:t>
            </a:r>
            <a:r>
              <a:rPr lang="en-US" dirty="0"/>
              <a:t>l to </a:t>
            </a:r>
            <a:r>
              <a:rPr lang="en-US" dirty="0">
                <a:solidFill>
                  <a:srgbClr val="FF0000"/>
                </a:solidFill>
              </a:rPr>
              <a:t>physical </a:t>
            </a:r>
            <a:r>
              <a:rPr lang="en-US" dirty="0"/>
              <a:t>addresses</a:t>
            </a:r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System keeps track of all free frames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05200"/>
            <a:ext cx="1095375" cy="150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368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39316"/>
            <a:ext cx="8229600" cy="645319"/>
          </a:xfrm>
        </p:spPr>
        <p:txBody>
          <a:bodyPr/>
          <a:lstStyle/>
          <a:p>
            <a:pPr eaLnBrk="1" hangingPunct="1"/>
            <a:r>
              <a:rPr lang="en-US" sz="2500"/>
              <a:t>Paging Model of Logical and Physical Memory</a:t>
            </a:r>
            <a:endParaRPr lang="en-US" sz="2000"/>
          </a:p>
        </p:txBody>
      </p:sp>
      <p:pic>
        <p:nvPicPr>
          <p:cNvPr id="29699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9343" y="1203723"/>
            <a:ext cx="4938183" cy="461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2895600" y="1905000"/>
            <a:ext cx="1066800" cy="133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724400" y="2171700"/>
            <a:ext cx="1143000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43000" y="4724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page table</a:t>
            </a:r>
            <a:r>
              <a:rPr lang="en-US" dirty="0"/>
              <a:t> to translate </a:t>
            </a:r>
            <a:r>
              <a:rPr lang="en-US" dirty="0">
                <a:solidFill>
                  <a:srgbClr val="FF0000"/>
                </a:solidFill>
              </a:rPr>
              <a:t>logical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1673073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Address Translation Scheme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31125" cy="448389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Address generated by CPU is divided into:</a:t>
            </a:r>
          </a:p>
          <a:p>
            <a:pPr lvl="1"/>
            <a:r>
              <a:rPr lang="en-US" b="1" dirty="0">
                <a:solidFill>
                  <a:srgbClr val="3366FF"/>
                </a:solidFill>
              </a:rPr>
              <a:t>Page number (</a:t>
            </a:r>
            <a:r>
              <a:rPr lang="en-US" b="1" i="1" dirty="0">
                <a:solidFill>
                  <a:srgbClr val="3366FF"/>
                </a:solidFill>
              </a:rPr>
              <a:t>p</a:t>
            </a:r>
            <a:r>
              <a:rPr lang="en-US" b="1" dirty="0">
                <a:solidFill>
                  <a:srgbClr val="3366FF"/>
                </a:solidFill>
              </a:rPr>
              <a:t>)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used as an index into a </a:t>
            </a:r>
            <a:r>
              <a:rPr lang="en-US" b="1" dirty="0">
                <a:solidFill>
                  <a:srgbClr val="3366FF"/>
                </a:solidFill>
              </a:rPr>
              <a:t>page table </a:t>
            </a:r>
          </a:p>
          <a:p>
            <a:pPr lvl="2"/>
            <a:r>
              <a:rPr lang="en-US" dirty="0"/>
              <a:t>which contains base address of each page in physical memory</a:t>
            </a:r>
          </a:p>
          <a:p>
            <a:pPr lvl="1"/>
            <a:r>
              <a:rPr lang="en-US" b="1" dirty="0">
                <a:solidFill>
                  <a:srgbClr val="3366FF"/>
                </a:solidFill>
              </a:rPr>
              <a:t>Page offset (</a:t>
            </a:r>
            <a:r>
              <a:rPr lang="en-US" b="1" i="1" dirty="0">
                <a:solidFill>
                  <a:srgbClr val="3366FF"/>
                </a:solidFill>
              </a:rPr>
              <a:t>d</a:t>
            </a:r>
            <a:r>
              <a:rPr lang="en-US" b="1" dirty="0">
                <a:solidFill>
                  <a:srgbClr val="3366FF"/>
                </a:solidFill>
              </a:rPr>
              <a:t>)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offset within a page</a:t>
            </a:r>
          </a:p>
          <a:p>
            <a:pPr lvl="2"/>
            <a:r>
              <a:rPr lang="en-US" dirty="0"/>
              <a:t>combined with base address to define the physical memory address that is sent to the memory unit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For given logical address space 2</a:t>
            </a:r>
            <a:r>
              <a:rPr lang="en-US" b="1" i="1" baseline="30000" dirty="0"/>
              <a:t>m </a:t>
            </a:r>
            <a:r>
              <a:rPr lang="en-US" b="1" dirty="0"/>
              <a:t>and page size</a:t>
            </a:r>
            <a:r>
              <a:rPr lang="en-US" b="1" baseline="30000" dirty="0"/>
              <a:t> </a:t>
            </a:r>
            <a:r>
              <a:rPr lang="en-US" b="1" i="1" dirty="0"/>
              <a:t>2</a:t>
            </a:r>
            <a:r>
              <a:rPr lang="en-US" b="1" baseline="30000" dirty="0"/>
              <a:t>n</a:t>
            </a:r>
          </a:p>
        </p:txBody>
      </p:sp>
      <p:sp>
        <p:nvSpPr>
          <p:cNvPr id="27652" name="Rectangle 1028"/>
          <p:cNvSpPr>
            <a:spLocks noChangeArrowheads="1"/>
          </p:cNvSpPr>
          <p:nvPr/>
        </p:nvSpPr>
        <p:spPr bwMode="auto">
          <a:xfrm>
            <a:off x="2375906" y="4253391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7653" name="Line 1030"/>
          <p:cNvSpPr>
            <a:spLocks noChangeShapeType="1"/>
          </p:cNvSpPr>
          <p:nvPr/>
        </p:nvSpPr>
        <p:spPr bwMode="auto">
          <a:xfrm>
            <a:off x="4008914" y="3929541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7654" name="Text Box 1031"/>
          <p:cNvSpPr txBox="1">
            <a:spLocks noChangeArrowheads="1"/>
          </p:cNvSpPr>
          <p:nvPr/>
        </p:nvSpPr>
        <p:spPr bwMode="auto">
          <a:xfrm>
            <a:off x="2209800" y="3818697"/>
            <a:ext cx="154400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27655" name="Text Box 1032"/>
          <p:cNvSpPr txBox="1">
            <a:spLocks noChangeArrowheads="1"/>
          </p:cNvSpPr>
          <p:nvPr/>
        </p:nvSpPr>
        <p:spPr bwMode="auto">
          <a:xfrm>
            <a:off x="4076664" y="3812148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27656" name="Text Box 1033"/>
          <p:cNvSpPr txBox="1">
            <a:spLocks noChangeArrowheads="1"/>
          </p:cNvSpPr>
          <p:nvPr/>
        </p:nvSpPr>
        <p:spPr bwMode="auto">
          <a:xfrm>
            <a:off x="2928542" y="4278872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endParaRPr lang="en-US">
              <a:latin typeface="Helvetica" pitchFamily="34" charset="0"/>
            </a:endParaRPr>
          </a:p>
        </p:txBody>
      </p:sp>
      <p:sp>
        <p:nvSpPr>
          <p:cNvPr id="27657" name="Text Box 1035"/>
          <p:cNvSpPr txBox="1">
            <a:spLocks noChangeArrowheads="1"/>
          </p:cNvSpPr>
          <p:nvPr/>
        </p:nvSpPr>
        <p:spPr bwMode="auto">
          <a:xfrm>
            <a:off x="4377930" y="4308638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27658" name="Text Box 1036"/>
          <p:cNvSpPr txBox="1">
            <a:spLocks noChangeArrowheads="1"/>
          </p:cNvSpPr>
          <p:nvPr/>
        </p:nvSpPr>
        <p:spPr bwMode="auto">
          <a:xfrm>
            <a:off x="2735739" y="4726547"/>
            <a:ext cx="7937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m - n</a:t>
            </a:r>
          </a:p>
        </p:txBody>
      </p:sp>
      <p:sp>
        <p:nvSpPr>
          <p:cNvPr id="27659" name="Text Box 1038"/>
          <p:cNvSpPr txBox="1">
            <a:spLocks noChangeArrowheads="1"/>
          </p:cNvSpPr>
          <p:nvPr/>
        </p:nvSpPr>
        <p:spPr bwMode="auto">
          <a:xfrm>
            <a:off x="4332765" y="4736072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n</a:t>
            </a:r>
          </a:p>
        </p:txBody>
      </p:sp>
      <p:sp>
        <p:nvSpPr>
          <p:cNvPr id="2" name="Rectangle 1"/>
          <p:cNvSpPr/>
          <p:nvPr/>
        </p:nvSpPr>
        <p:spPr>
          <a:xfrm>
            <a:off x="6477000" y="3048000"/>
            <a:ext cx="762000" cy="11334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172200" y="3048000"/>
            <a:ext cx="0" cy="566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" idx="1"/>
            <a:endCxn id="2" idx="3"/>
          </p:cNvCxnSpPr>
          <p:nvPr/>
        </p:nvCxnSpPr>
        <p:spPr>
          <a:xfrm>
            <a:off x="6477000" y="3614738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477000" y="3767138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8491" y="3200400"/>
            <a:ext cx="77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offset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67600" y="338506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472060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416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Paging Hardware</a:t>
            </a:r>
          </a:p>
        </p:txBody>
      </p:sp>
      <p:pic>
        <p:nvPicPr>
          <p:cNvPr id="2867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5442" y="914400"/>
            <a:ext cx="6772275" cy="403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9658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Paging Example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04800" y="5937103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=2 and </a:t>
            </a:r>
            <a:r>
              <a:rPr lang="en-US" i="1" dirty="0">
                <a:latin typeface="Helvetica" pitchFamily="34" charset="0"/>
              </a:rPr>
              <a:t>m</a:t>
            </a:r>
            <a:r>
              <a:rPr lang="en-US" dirty="0">
                <a:latin typeface="Helvetica" pitchFamily="34" charset="0"/>
              </a:rPr>
              <a:t>=4   32-byte memory and 4-byte pages</a:t>
            </a:r>
          </a:p>
        </p:txBody>
      </p:sp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0192" y="1270397"/>
            <a:ext cx="3760258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28600" y="1270397"/>
            <a:ext cx="2151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Logical  address = 16</a:t>
            </a:r>
          </a:p>
          <a:p>
            <a:r>
              <a:rPr lang="en-US" dirty="0"/>
              <a:t>Page size=4</a:t>
            </a:r>
          </a:p>
          <a:p>
            <a:r>
              <a:rPr lang="en-US" dirty="0"/>
              <a:t>Physical memory=32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400" y="3810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User’s 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5600" y="819392"/>
            <a:ext cx="2057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Logical address 0</a:t>
            </a:r>
          </a:p>
          <a:p>
            <a:r>
              <a:rPr lang="en-US" dirty="0"/>
              <a:t>(0*4+0)</a:t>
            </a:r>
          </a:p>
          <a:p>
            <a:r>
              <a:rPr lang="en-US" dirty="0"/>
              <a:t>Physical address: (5*4+0)=20</a:t>
            </a:r>
          </a:p>
          <a:p>
            <a:endParaRPr lang="en-US" dirty="0"/>
          </a:p>
          <a:p>
            <a:r>
              <a:rPr lang="en-US" dirty="0"/>
              <a:t>Logical address 3</a:t>
            </a:r>
          </a:p>
          <a:p>
            <a:r>
              <a:rPr lang="en-US" dirty="0"/>
              <a:t>(0*4+3)</a:t>
            </a:r>
          </a:p>
          <a:p>
            <a:r>
              <a:rPr lang="en-US" dirty="0"/>
              <a:t>Physical address:</a:t>
            </a:r>
          </a:p>
          <a:p>
            <a:r>
              <a:rPr lang="en-US" dirty="0"/>
              <a:t>(5*4+0)=23</a:t>
            </a:r>
          </a:p>
          <a:p>
            <a:endParaRPr lang="en-US" dirty="0"/>
          </a:p>
          <a:p>
            <a:r>
              <a:rPr lang="en-US" dirty="0"/>
              <a:t>Logical address 4</a:t>
            </a:r>
          </a:p>
          <a:p>
            <a:r>
              <a:rPr lang="en-US" dirty="0"/>
              <a:t>(1*4+0)</a:t>
            </a:r>
          </a:p>
          <a:p>
            <a:r>
              <a:rPr lang="en-US" dirty="0"/>
              <a:t>Physical address:</a:t>
            </a:r>
          </a:p>
          <a:p>
            <a:r>
              <a:rPr lang="en-US" dirty="0"/>
              <a:t>(6*4+0)=24</a:t>
            </a:r>
          </a:p>
          <a:p>
            <a:endParaRPr lang="en-US" dirty="0"/>
          </a:p>
          <a:p>
            <a:r>
              <a:rPr lang="en-US" dirty="0"/>
              <a:t>Logical address 13 </a:t>
            </a:r>
          </a:p>
          <a:p>
            <a:r>
              <a:rPr lang="en-US" dirty="0"/>
              <a:t>(3*4+1)</a:t>
            </a:r>
          </a:p>
          <a:p>
            <a:r>
              <a:rPr lang="en-US" dirty="0"/>
              <a:t>Physical address: (2*4+1)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47360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time address binding</a:t>
            </a:r>
          </a:p>
        </p:txBody>
      </p:sp>
    </p:spTree>
    <p:extLst>
      <p:ext uri="{BB962C8B-B14F-4D97-AF65-F5344CB8AC3E}">
        <p14:creationId xmlns:p14="http://schemas.microsoft.com/office/powerpoint/2010/main" val="410939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CPU can be shared by a set of processes</a:t>
            </a:r>
          </a:p>
          <a:p>
            <a:pPr lvl="1"/>
            <a:r>
              <a:rPr lang="en-US" dirty="0"/>
              <a:t>Improve system performance </a:t>
            </a:r>
          </a:p>
          <a:p>
            <a:pPr lvl="1"/>
            <a:r>
              <a:rPr lang="en-US" dirty="0"/>
              <a:t>Process management</a:t>
            </a:r>
          </a:p>
          <a:p>
            <a:r>
              <a:rPr lang="en-US" dirty="0"/>
              <a:t>Need to keep several process in memory</a:t>
            </a:r>
          </a:p>
          <a:p>
            <a:pPr lvl="1"/>
            <a:r>
              <a:rPr lang="en-US" dirty="0"/>
              <a:t>Share memory</a:t>
            </a:r>
          </a:p>
          <a:p>
            <a:r>
              <a:rPr lang="en-US" dirty="0"/>
              <a:t>Learn various techniques to manage memory</a:t>
            </a:r>
          </a:p>
          <a:p>
            <a:pPr lvl="1"/>
            <a:r>
              <a:rPr lang="en-US" dirty="0"/>
              <a:t>Hardware dependent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3926916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External fragmentation?? </a:t>
            </a:r>
          </a:p>
          <a:p>
            <a:r>
              <a:rPr lang="en-US" dirty="0"/>
              <a:t>Calculating internal fragmentation</a:t>
            </a:r>
          </a:p>
          <a:p>
            <a:pPr lvl="1"/>
            <a:r>
              <a:rPr lang="en-US" dirty="0"/>
              <a:t>Page size = 2,048 bytes</a:t>
            </a:r>
          </a:p>
          <a:p>
            <a:pPr lvl="1"/>
            <a:r>
              <a:rPr lang="en-US" dirty="0"/>
              <a:t>Process size = 72,766 bytes</a:t>
            </a:r>
          </a:p>
          <a:p>
            <a:pPr lvl="1"/>
            <a:r>
              <a:rPr lang="en-US" dirty="0"/>
              <a:t>35 pages + 1,086 bytes</a:t>
            </a:r>
          </a:p>
          <a:p>
            <a:pPr lvl="1"/>
            <a:r>
              <a:rPr lang="en-US" dirty="0"/>
              <a:t>Internal fragmentation of 2,048 - 1,086 = 962 bytes</a:t>
            </a:r>
          </a:p>
          <a:p>
            <a:r>
              <a:rPr lang="en-US" dirty="0"/>
              <a:t>So small frame sizes desirable?</a:t>
            </a:r>
          </a:p>
          <a:p>
            <a:pPr lvl="1"/>
            <a:r>
              <a:rPr lang="en-US" dirty="0"/>
              <a:t>But increases the page table size</a:t>
            </a:r>
          </a:p>
          <a:p>
            <a:pPr lvl="1"/>
            <a:r>
              <a:rPr lang="en-US" dirty="0"/>
              <a:t>Poor disk I/O </a:t>
            </a:r>
          </a:p>
          <a:p>
            <a:pPr lvl="1"/>
            <a:r>
              <a:rPr lang="en-US" dirty="0"/>
              <a:t>Page sizes growing over time</a:t>
            </a:r>
          </a:p>
          <a:p>
            <a:pPr lvl="2"/>
            <a:r>
              <a:rPr lang="en-US" dirty="0"/>
              <a:t>Solaris supports two page sizes – 8 KB and 4 MB</a:t>
            </a:r>
          </a:p>
          <a:p>
            <a:r>
              <a:rPr lang="en-US" dirty="0"/>
              <a:t>User’s view and physical memory now very different</a:t>
            </a:r>
          </a:p>
          <a:p>
            <a:pPr lvl="1"/>
            <a:r>
              <a:rPr lang="en-US" dirty="0"/>
              <a:t>user view=&gt; process contains in single contiguous memory space</a:t>
            </a:r>
          </a:p>
          <a:p>
            <a:r>
              <a:rPr lang="en-US" dirty="0"/>
              <a:t>By implementation process can only access its own memory</a:t>
            </a:r>
          </a:p>
          <a:p>
            <a:pPr lvl="1"/>
            <a:r>
              <a:rPr lang="en-US" dirty="0"/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2955200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table entry 4 bytes (32 bits) long</a:t>
            </a:r>
          </a:p>
          <a:p>
            <a:r>
              <a:rPr lang="en-US" dirty="0"/>
              <a:t>Each entry can point to 2</a:t>
            </a:r>
            <a:r>
              <a:rPr lang="en-US" baseline="30000" dirty="0"/>
              <a:t>32</a:t>
            </a:r>
            <a:r>
              <a:rPr lang="en-US" dirty="0"/>
              <a:t> page frames</a:t>
            </a:r>
          </a:p>
          <a:p>
            <a:r>
              <a:rPr lang="en-US" dirty="0"/>
              <a:t>If each frame is 4 KB</a:t>
            </a:r>
          </a:p>
          <a:p>
            <a:r>
              <a:rPr lang="en-US" dirty="0"/>
              <a:t>The system can address 2</a:t>
            </a:r>
            <a:r>
              <a:rPr lang="en-US" baseline="30000" dirty="0"/>
              <a:t>44</a:t>
            </a:r>
            <a:r>
              <a:rPr lang="en-US" dirty="0"/>
              <a:t> bytes (16TB) of physical memory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0292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address space 16MB.</a:t>
            </a:r>
          </a:p>
          <a:p>
            <a:r>
              <a:rPr lang="en-US" dirty="0"/>
              <a:t>Page table size?</a:t>
            </a:r>
          </a:p>
        </p:txBody>
      </p:sp>
    </p:spTree>
    <p:extLst>
      <p:ext uri="{BB962C8B-B14F-4D97-AF65-F5344CB8AC3E}">
        <p14:creationId xmlns:p14="http://schemas.microsoft.com/office/powerpoint/2010/main" val="157074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P1 arrives</a:t>
            </a:r>
          </a:p>
          <a:p>
            <a:r>
              <a:rPr lang="en-US" dirty="0"/>
              <a:t>Requires n pages =&gt; n frames must be available</a:t>
            </a:r>
          </a:p>
          <a:p>
            <a:r>
              <a:rPr lang="en-US" dirty="0"/>
              <a:t>Allocate n frames to the process P1</a:t>
            </a:r>
          </a:p>
          <a:p>
            <a:r>
              <a:rPr lang="en-US" dirty="0"/>
              <a:t>Create page table for P1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61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Free Frames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1928188" y="6001229"/>
            <a:ext cx="190307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Before allocation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5343831" y="5963129"/>
            <a:ext cx="1710715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After allocation</a:t>
            </a:r>
          </a:p>
        </p:txBody>
      </p:sp>
      <p:pic>
        <p:nvPicPr>
          <p:cNvPr id="3277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6" y="1360885"/>
            <a:ext cx="6202891" cy="444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09600" y="762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Frame 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6600" y="5638800"/>
            <a:ext cx="135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2379" y="5638800"/>
            <a:ext cx="135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4419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Use’s 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400" y="4572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System’s view</a:t>
            </a:r>
          </a:p>
        </p:txBody>
      </p:sp>
    </p:spTree>
    <p:extLst>
      <p:ext uri="{BB962C8B-B14F-4D97-AF65-F5344CB8AC3E}">
        <p14:creationId xmlns:p14="http://schemas.microsoft.com/office/powerpoint/2010/main" val="3893754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Implementation of Page Table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7554"/>
            <a:ext cx="8534400" cy="509944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 each process, Page table is kept in main memory</a:t>
            </a:r>
          </a:p>
          <a:p>
            <a:endParaRPr lang="en-US" sz="800" dirty="0"/>
          </a:p>
          <a:p>
            <a:r>
              <a:rPr lang="en-US" b="1" dirty="0">
                <a:solidFill>
                  <a:srgbClr val="3366FF"/>
                </a:solidFill>
              </a:rPr>
              <a:t>Page-table base register (PTBR)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points to the page table</a:t>
            </a:r>
          </a:p>
          <a:p>
            <a:endParaRPr lang="en-US" sz="800" dirty="0"/>
          </a:p>
          <a:p>
            <a:r>
              <a:rPr lang="en-US" b="1" dirty="0">
                <a:solidFill>
                  <a:srgbClr val="3366FF"/>
                </a:solidFill>
              </a:rPr>
              <a:t>Page-table length register (PTLR)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indicates size of the page table</a:t>
            </a:r>
          </a:p>
          <a:p>
            <a:endParaRPr lang="en-US" sz="800" dirty="0"/>
          </a:p>
          <a:p>
            <a:r>
              <a:rPr lang="en-US" dirty="0"/>
              <a:t>In this scheme every data/instruction access requires two memory accesses</a:t>
            </a:r>
          </a:p>
          <a:p>
            <a:pPr lvl="1"/>
            <a:r>
              <a:rPr lang="en-US" dirty="0"/>
              <a:t>One for the page table and one for the data / instruction</a:t>
            </a:r>
          </a:p>
          <a:p>
            <a:endParaRPr lang="en-US" sz="800" dirty="0"/>
          </a:p>
          <a:p>
            <a:r>
              <a:rPr lang="en-US" dirty="0"/>
              <a:t>The two memory access problem can be solved by the use of a special fast-lookup hardware cache called </a:t>
            </a:r>
            <a:r>
              <a:rPr lang="en-US" b="1" dirty="0">
                <a:solidFill>
                  <a:srgbClr val="3366FF"/>
                </a:solidFill>
              </a:rPr>
              <a:t>associative memory </a:t>
            </a:r>
            <a:r>
              <a:rPr lang="en-US" dirty="0"/>
              <a:t>or </a:t>
            </a:r>
            <a:r>
              <a:rPr lang="en-US" b="1" dirty="0">
                <a:solidFill>
                  <a:srgbClr val="3366FF"/>
                </a:solidFill>
              </a:rPr>
              <a:t>translation look-aside buffers (TLBs)</a:t>
            </a:r>
          </a:p>
          <a:p>
            <a:endParaRPr lang="en-US" sz="800" b="1" dirty="0">
              <a:solidFill>
                <a:srgbClr val="3366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45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45" y="2133600"/>
            <a:ext cx="44005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047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Associative Memory</a:t>
            </a:r>
          </a:p>
        </p:txBody>
      </p:sp>
      <p:sp>
        <p:nvSpPr>
          <p:cNvPr id="3481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306116"/>
            <a:ext cx="7352242" cy="448389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Associative memory – parallel search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buFont typeface="Monotype Sorts" charset="2"/>
              <a:buNone/>
            </a:pPr>
            <a:r>
              <a:rPr lang="en-US"/>
              <a:t>	</a:t>
            </a:r>
          </a:p>
          <a:p>
            <a:pPr>
              <a:buFont typeface="Monotype Sorts" charset="2"/>
              <a:buNone/>
            </a:pPr>
            <a:endParaRPr lang="en-US"/>
          </a:p>
          <a:p>
            <a:r>
              <a:rPr lang="en-US"/>
              <a:t>Address translation (p, d)</a:t>
            </a:r>
          </a:p>
          <a:p>
            <a:pPr marL="627857" lvl="1"/>
            <a:r>
              <a:rPr lang="en-US"/>
              <a:t>If p is in associative register, get frame # out</a:t>
            </a:r>
          </a:p>
          <a:p>
            <a:pPr marL="627857" lvl="1"/>
            <a:r>
              <a:rPr lang="en-US"/>
              <a:t>Otherwise get frame # from page table in memory</a:t>
            </a:r>
          </a:p>
          <a:p>
            <a:pPr marL="627857" lvl="1"/>
            <a:endParaRPr lang="en-US"/>
          </a:p>
        </p:txBody>
      </p:sp>
      <p:sp>
        <p:nvSpPr>
          <p:cNvPr id="34820" name="Rectangle 2052"/>
          <p:cNvSpPr>
            <a:spLocks noChangeArrowheads="1"/>
          </p:cNvSpPr>
          <p:nvPr/>
        </p:nvSpPr>
        <p:spPr bwMode="auto">
          <a:xfrm>
            <a:off x="3059642" y="2105025"/>
            <a:ext cx="2895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1" name="Line 2053"/>
          <p:cNvSpPr>
            <a:spLocks noChangeShapeType="1"/>
          </p:cNvSpPr>
          <p:nvPr/>
        </p:nvSpPr>
        <p:spPr bwMode="auto">
          <a:xfrm>
            <a:off x="4507442" y="164782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2" name="Line 2054"/>
          <p:cNvSpPr>
            <a:spLocks noChangeShapeType="1"/>
          </p:cNvSpPr>
          <p:nvPr/>
        </p:nvSpPr>
        <p:spPr bwMode="auto">
          <a:xfrm>
            <a:off x="3059642" y="24098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3" name="Line 2055"/>
          <p:cNvSpPr>
            <a:spLocks noChangeShapeType="1"/>
          </p:cNvSpPr>
          <p:nvPr/>
        </p:nvSpPr>
        <p:spPr bwMode="auto">
          <a:xfrm>
            <a:off x="3059642" y="2714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4" name="Line 2056"/>
          <p:cNvSpPr>
            <a:spLocks noChangeShapeType="1"/>
          </p:cNvSpPr>
          <p:nvPr/>
        </p:nvSpPr>
        <p:spPr bwMode="auto">
          <a:xfrm>
            <a:off x="3059642" y="3095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5" name="Rectangle 2057"/>
          <p:cNvSpPr>
            <a:spLocks noChangeArrowheads="1"/>
          </p:cNvSpPr>
          <p:nvPr/>
        </p:nvSpPr>
        <p:spPr bwMode="auto">
          <a:xfrm>
            <a:off x="3364442" y="1724025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r>
              <a:rPr lang="en-US" sz="1400">
                <a:latin typeface="Helvetica" pitchFamily="34" charset="0"/>
              </a:rPr>
              <a:t>Page #</a:t>
            </a:r>
          </a:p>
        </p:txBody>
      </p:sp>
      <p:sp>
        <p:nvSpPr>
          <p:cNvPr id="34826" name="Rectangle 2058"/>
          <p:cNvSpPr>
            <a:spLocks noChangeArrowheads="1"/>
          </p:cNvSpPr>
          <p:nvPr/>
        </p:nvSpPr>
        <p:spPr bwMode="auto">
          <a:xfrm>
            <a:off x="4736042" y="1724025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r>
              <a:rPr lang="en-US" sz="1400">
                <a:latin typeface="Helvetica" pitchFamily="34" charset="0"/>
              </a:rPr>
              <a:t>Frame #</a:t>
            </a:r>
          </a:p>
        </p:txBody>
      </p:sp>
    </p:spTree>
    <p:extLst>
      <p:ext uri="{BB962C8B-B14F-4D97-AF65-F5344CB8AC3E}">
        <p14:creationId xmlns:p14="http://schemas.microsoft.com/office/powerpoint/2010/main" val="2865574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Implementation of Page Table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7554"/>
            <a:ext cx="8534400" cy="509944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For each process, Page table is kept in main memory</a:t>
            </a:r>
          </a:p>
          <a:p>
            <a:endParaRPr lang="en-US" sz="800" dirty="0"/>
          </a:p>
          <a:p>
            <a:r>
              <a:rPr lang="en-US" b="1" dirty="0">
                <a:solidFill>
                  <a:srgbClr val="3366FF"/>
                </a:solidFill>
              </a:rPr>
              <a:t>Page-table base register (PTBR)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points to the page table</a:t>
            </a:r>
          </a:p>
          <a:p>
            <a:endParaRPr lang="en-US" sz="800" dirty="0"/>
          </a:p>
          <a:p>
            <a:r>
              <a:rPr lang="en-US" b="1" dirty="0">
                <a:solidFill>
                  <a:srgbClr val="3366FF"/>
                </a:solidFill>
              </a:rPr>
              <a:t>Page-table length register (PTLR)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indicates size of the page table</a:t>
            </a:r>
          </a:p>
          <a:p>
            <a:endParaRPr lang="en-US" sz="800" dirty="0"/>
          </a:p>
          <a:p>
            <a:r>
              <a:rPr lang="en-US" dirty="0"/>
              <a:t>In this scheme every data/instruction access requires two memory accesses</a:t>
            </a:r>
          </a:p>
          <a:p>
            <a:pPr lvl="1"/>
            <a:r>
              <a:rPr lang="en-US" dirty="0"/>
              <a:t>One for the page table and one for the data / instruction</a:t>
            </a:r>
          </a:p>
          <a:p>
            <a:endParaRPr lang="en-US" sz="800" dirty="0"/>
          </a:p>
          <a:p>
            <a:r>
              <a:rPr lang="en-US" dirty="0"/>
              <a:t>The two memory access problem can be solved by the use of a special fast-lookup hardware cache called </a:t>
            </a:r>
            <a:r>
              <a:rPr lang="en-US" b="1" dirty="0">
                <a:solidFill>
                  <a:srgbClr val="3366FF"/>
                </a:solidFill>
              </a:rPr>
              <a:t>associative memory </a:t>
            </a:r>
            <a:r>
              <a:rPr lang="en-US" dirty="0"/>
              <a:t>or </a:t>
            </a:r>
            <a:r>
              <a:rPr lang="en-US" b="1" dirty="0">
                <a:solidFill>
                  <a:srgbClr val="3366FF"/>
                </a:solidFill>
              </a:rPr>
              <a:t>translation look-aside buffers (TLBs)</a:t>
            </a:r>
          </a:p>
          <a:p>
            <a:endParaRPr lang="en-US" sz="800" b="1" dirty="0">
              <a:solidFill>
                <a:srgbClr val="3366FF"/>
              </a:solidFill>
            </a:endParaRPr>
          </a:p>
          <a:p>
            <a:endParaRPr lang="en-US" dirty="0"/>
          </a:p>
          <a:p>
            <a:r>
              <a:rPr lang="en-US" dirty="0"/>
              <a:t>TLBs typically small (64 to 1,024 entries)</a:t>
            </a:r>
          </a:p>
          <a:p>
            <a:endParaRPr lang="en-US" dirty="0"/>
          </a:p>
          <a:p>
            <a:r>
              <a:rPr lang="en-US" dirty="0"/>
              <a:t>On a TLB miss, value is loaded into the TLB for faster access next time</a:t>
            </a:r>
          </a:p>
          <a:p>
            <a:pPr lvl="1"/>
            <a:r>
              <a:rPr lang="en-US" dirty="0"/>
              <a:t>Replacement policies must be considered (LRU)</a:t>
            </a:r>
          </a:p>
          <a:p>
            <a:pPr lvl="1"/>
            <a:r>
              <a:rPr lang="en-US" dirty="0"/>
              <a:t>Some entries can be</a:t>
            </a:r>
            <a:r>
              <a:rPr lang="en-US" b="1" dirty="0">
                <a:solidFill>
                  <a:srgbClr val="3366FF"/>
                </a:solidFill>
              </a:rPr>
              <a:t> wired down </a:t>
            </a:r>
            <a:r>
              <a:rPr lang="en-US" dirty="0"/>
              <a:t>for permanent fast access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Some TLBs store</a:t>
            </a:r>
            <a:r>
              <a:rPr lang="en-US" b="1" dirty="0"/>
              <a:t> </a:t>
            </a:r>
            <a:r>
              <a:rPr lang="en-US" b="1" dirty="0">
                <a:solidFill>
                  <a:srgbClr val="3366FF"/>
                </a:solidFill>
              </a:rPr>
              <a:t>address-space identifiers (ASIDs) </a:t>
            </a:r>
            <a:r>
              <a:rPr lang="en-US" dirty="0"/>
              <a:t>in each TLB entry – uniquely identifies each process (PID) to provide address-space protection for that process</a:t>
            </a:r>
          </a:p>
          <a:p>
            <a:pPr lvl="1"/>
            <a:r>
              <a:rPr lang="en-US" dirty="0"/>
              <a:t>Otherwise need to flush at every context switch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92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Paging Hardware With TLB</a:t>
            </a:r>
            <a:endParaRPr lang="en-US" sz="240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0" y="1362075"/>
            <a:ext cx="6101292" cy="461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5764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Effective Access Time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04926"/>
            <a:ext cx="7942792" cy="517207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/>
              <a:t>Associative Lookup = </a:t>
            </a:r>
            <a:r>
              <a:rPr lang="en-US" dirty="0">
                <a:sym typeface="Symbol" pitchFamily="18" charset="2"/>
              </a:rPr>
              <a:t> time unit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>
                <a:sym typeface="Symbol" pitchFamily="18" charset="2"/>
              </a:rPr>
              <a:t>Can be &lt; 10% of memory access time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endParaRPr 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>
                <a:sym typeface="Symbol" pitchFamily="18" charset="2"/>
              </a:rPr>
              <a:t>Hit ratio = 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>
                <a:sym typeface="Symbol" pitchFamily="18" charset="2"/>
              </a:rPr>
              <a:t>Hit ratio – percentage of times that a page number is found in the associative registers; ratio related to size of TLB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endParaRPr 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>
                <a:sym typeface="Symbol" pitchFamily="18" charset="2"/>
              </a:rPr>
              <a:t>Consider  = 80%,  = 20ns for TLB search, 100ns for memory access</a:t>
            </a: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endParaRPr 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b="1" dirty="0">
                <a:solidFill>
                  <a:srgbClr val="3366FF"/>
                </a:solidFill>
                <a:sym typeface="Symbol" pitchFamily="18" charset="2"/>
              </a:rPr>
              <a:t>Effective Access Time</a:t>
            </a:r>
            <a:r>
              <a:rPr 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b="1" dirty="0">
                <a:solidFill>
                  <a:srgbClr val="3366FF"/>
                </a:solidFill>
                <a:sym typeface="Symbol" pitchFamily="18" charset="2"/>
              </a:rPr>
              <a:t>(EAT)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r>
              <a:rPr lang="en-US" dirty="0"/>
              <a:t>		EAT = (100 + </a:t>
            </a:r>
            <a:r>
              <a:rPr lang="en-US" dirty="0">
                <a:sym typeface="Symbol" pitchFamily="18" charset="2"/>
              </a:rPr>
              <a:t>)  + (200 + )(1 – )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r>
              <a:rPr lang="en-US" dirty="0">
                <a:sym typeface="Symbol" pitchFamily="18" charset="2"/>
              </a:rPr>
              <a:t>			</a:t>
            </a:r>
            <a:endParaRPr lang="en-US" dirty="0"/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Consider  = 80%,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>
                <a:sym typeface="Symbol" pitchFamily="18" charset="2"/>
              </a:rPr>
              <a:t>EAT = 0.80 x 120 + 0.20 x 220 = 140ns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endParaRPr 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>
                <a:sym typeface="Symbol" pitchFamily="18" charset="2"/>
              </a:rPr>
              <a:t>Consider better hit ratio -&gt;   = 98%,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>
                <a:sym typeface="Symbol" pitchFamily="18" charset="2"/>
              </a:rPr>
              <a:t>EAT = 0.98 x 120 + 0.02 x 220 = 122ns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endParaRPr 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4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1" dirty="0"/>
              <a:t>What are we going to learn? </a:t>
            </a:r>
          </a:p>
          <a:p>
            <a:r>
              <a:rPr lang="en-US" b="1" i="1" dirty="0"/>
              <a:t>Basic Memory Management:</a:t>
            </a:r>
            <a:r>
              <a:rPr lang="en-US" dirty="0"/>
              <a:t> logical vs. physical address space, protection, contiguous memory allocation, paging, segmentation, segmentation with paging. 		 </a:t>
            </a:r>
          </a:p>
          <a:p>
            <a:pPr marL="0" indent="0" hangingPunct="0">
              <a:buNone/>
            </a:pPr>
            <a:r>
              <a:rPr lang="en-US" b="1" dirty="0"/>
              <a:t> </a:t>
            </a:r>
            <a:endParaRPr lang="en-US" dirty="0"/>
          </a:p>
          <a:p>
            <a:r>
              <a:rPr lang="en-US" b="1" i="1" dirty="0"/>
              <a:t>Virtual Memory:</a:t>
            </a:r>
            <a:r>
              <a:rPr lang="en-US" dirty="0"/>
              <a:t> background, demand paging, performance, page replacement, page replacement algorithms (FCFS, LRU), allocation of frames, thrashing. 	                                                               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07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Memory Protection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59700" cy="4469606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/>
              <a:t>Can also add more bits to indicate page execute-only, and so on</a:t>
            </a:r>
            <a:br>
              <a:rPr lang="en-US"/>
            </a:br>
            <a:endParaRPr lang="en-US"/>
          </a:p>
          <a:p>
            <a:r>
              <a:rPr lang="en-US" b="1">
                <a:solidFill>
                  <a:srgbClr val="3366FF"/>
                </a:solidFill>
              </a:rPr>
              <a:t>Valid-invalid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bit attached to each entry in the page table:</a:t>
            </a:r>
          </a:p>
          <a:p>
            <a:pPr lvl="1"/>
            <a:r>
              <a:rPr lang="en-US"/>
              <a:t>“valid” indicates that the associated page is in the process’ logical address space, and is thus a legal page</a:t>
            </a:r>
          </a:p>
          <a:p>
            <a:pPr lvl="1"/>
            <a:r>
              <a:rPr lang="en-US"/>
              <a:t>“invalid” indicates that the page is not in the process’ logical address space</a:t>
            </a:r>
          </a:p>
          <a:p>
            <a:pPr lvl="1"/>
            <a:r>
              <a:rPr lang="en-US"/>
              <a:t>Or use PTLR</a:t>
            </a:r>
          </a:p>
          <a:p>
            <a:pPr lvl="1"/>
            <a:endParaRPr lang="en-US"/>
          </a:p>
          <a:p>
            <a:r>
              <a:rPr lang="en-US"/>
              <a:t>Any violations result in a trap to the kernel</a:t>
            </a:r>
          </a:p>
        </p:txBody>
      </p:sp>
    </p:spTree>
    <p:extLst>
      <p:ext uri="{BB962C8B-B14F-4D97-AF65-F5344CB8AC3E}">
        <p14:creationId xmlns:p14="http://schemas.microsoft.com/office/powerpoint/2010/main" val="2647873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22867" y="0"/>
            <a:ext cx="7567083" cy="90368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Valid (v) or Invalid (i) </a:t>
            </a:r>
            <a:br>
              <a:rPr lang="en-US" sz="2800"/>
            </a:br>
            <a:r>
              <a:rPr lang="en-US" sz="2800"/>
              <a:t>Bit In A Page Table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6" y="1341835"/>
            <a:ext cx="5505450" cy="4777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62000" y="106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 bit address space  (0 to 16383)</a:t>
            </a:r>
          </a:p>
          <a:p>
            <a:r>
              <a:rPr lang="en-US" dirty="0"/>
              <a:t>Page size 2KB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16764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P1 uses only 0 to 10468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143000" y="4876800"/>
            <a:ext cx="784226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5562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fragmentation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6600" y="5562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of PTLR (length)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744689"/>
              </p:ext>
            </p:extLst>
          </p:nvPr>
        </p:nvGraphicFramePr>
        <p:xfrm>
          <a:off x="381000" y="2250440"/>
          <a:ext cx="8382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43200" y="22098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86106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526857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System with 40 users</a:t>
            </a:r>
          </a:p>
          <a:p>
            <a:pPr lvl="1"/>
            <a:r>
              <a:rPr lang="en-US" sz="2400" dirty="0"/>
              <a:t>Use common text editor</a:t>
            </a:r>
          </a:p>
          <a:p>
            <a:r>
              <a:rPr lang="en-US" sz="2400" dirty="0"/>
              <a:t>Text editor contains 150KB code 50KB data (page size 50KB)</a:t>
            </a:r>
          </a:p>
          <a:p>
            <a:pPr lvl="1"/>
            <a:r>
              <a:rPr lang="en-US" sz="2400" dirty="0"/>
              <a:t>8000KB!</a:t>
            </a:r>
          </a:p>
          <a:p>
            <a:r>
              <a:rPr lang="en-US" sz="2400" b="1" dirty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sz="2400" dirty="0"/>
              <a:t>One copy of read-only (</a:t>
            </a:r>
            <a:r>
              <a:rPr lang="en-US" sz="2400" b="1" dirty="0">
                <a:solidFill>
                  <a:srgbClr val="3366FF"/>
                </a:solidFill>
              </a:rPr>
              <a:t>reentrant</a:t>
            </a:r>
            <a:r>
              <a:rPr lang="en-US" sz="2400" dirty="0"/>
              <a:t>) code shared among processes (i.e., text editors, compilers, window systems)</a:t>
            </a:r>
          </a:p>
          <a:p>
            <a:pPr lvl="2"/>
            <a:r>
              <a:rPr lang="en-US" sz="2000" dirty="0"/>
              <a:t>Code never changes during execution</a:t>
            </a:r>
          </a:p>
          <a:p>
            <a:r>
              <a:rPr lang="en-US" sz="2400" dirty="0"/>
              <a:t>Only one copy of the editor in the memory</a:t>
            </a:r>
          </a:p>
          <a:p>
            <a:r>
              <a:rPr lang="en-US" sz="2400" dirty="0"/>
              <a:t>Total memory consumption</a:t>
            </a:r>
          </a:p>
          <a:p>
            <a:pPr lvl="1"/>
            <a:r>
              <a:rPr lang="en-US" sz="2000" dirty="0"/>
              <a:t>40*50+150=2150KB</a:t>
            </a:r>
          </a:p>
          <a:p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Shared Pages Example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56091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83192" y="277416"/>
            <a:ext cx="77036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Shared Pages Example</a:t>
            </a:r>
            <a:endParaRPr lang="en-US" sz="2400"/>
          </a:p>
        </p:txBody>
      </p:sp>
      <p:pic>
        <p:nvPicPr>
          <p:cNvPr id="40963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009650"/>
            <a:ext cx="522181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9984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share: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905000"/>
            <a:ext cx="3962400" cy="26776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int</a:t>
            </a:r>
            <a:r>
              <a:rPr lang="en-US" sz="1200" dirty="0"/>
              <a:t> main()</a:t>
            </a:r>
          </a:p>
          <a:p>
            <a:r>
              <a:rPr lang="en-US" sz="1200" dirty="0"/>
              <a:t>{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shmid,f,key</a:t>
            </a:r>
            <a:r>
              <a:rPr lang="en-US" sz="1200" dirty="0"/>
              <a:t>=3,i,pid;</a:t>
            </a:r>
          </a:p>
          <a:p>
            <a:r>
              <a:rPr lang="en-US" sz="1200" dirty="0"/>
              <a:t>        char *</a:t>
            </a:r>
            <a:r>
              <a:rPr lang="en-US" sz="1200" dirty="0" err="1"/>
              <a:t>ptr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shmid</a:t>
            </a:r>
            <a:r>
              <a:rPr lang="en-US" sz="1200" dirty="0"/>
              <a:t>=</a:t>
            </a:r>
            <a:r>
              <a:rPr lang="en-US" sz="1200" dirty="0" err="1"/>
              <a:t>shmget</a:t>
            </a:r>
            <a:r>
              <a:rPr lang="en-US" sz="1200" dirty="0"/>
              <a:t>((</a:t>
            </a:r>
            <a:r>
              <a:rPr lang="en-US" sz="1200" dirty="0" err="1"/>
              <a:t>key_t</a:t>
            </a:r>
            <a:r>
              <a:rPr lang="en-US" sz="1200" dirty="0"/>
              <a:t>)key,100,IPC_CREAT|0666);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ptr</a:t>
            </a:r>
            <a:r>
              <a:rPr lang="en-US" sz="1200" dirty="0"/>
              <a:t>=</a:t>
            </a:r>
            <a:r>
              <a:rPr lang="en-US" sz="1200" dirty="0" err="1"/>
              <a:t>shmat</a:t>
            </a:r>
            <a:r>
              <a:rPr lang="en-US" sz="1200" dirty="0"/>
              <a:t>(shmid,NULL,0);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printf</a:t>
            </a:r>
            <a:r>
              <a:rPr lang="en-US" sz="1200" dirty="0"/>
              <a:t>("</a:t>
            </a:r>
            <a:r>
              <a:rPr lang="en-US" sz="1200" dirty="0" err="1"/>
              <a:t>shmid</a:t>
            </a:r>
            <a:r>
              <a:rPr lang="en-US" sz="1200" dirty="0"/>
              <a:t>=%d </a:t>
            </a:r>
            <a:r>
              <a:rPr lang="en-US" sz="1200" dirty="0" err="1"/>
              <a:t>ptr</a:t>
            </a:r>
            <a:r>
              <a:rPr lang="en-US" sz="1200" dirty="0"/>
              <a:t>=%u\n",</a:t>
            </a:r>
            <a:r>
              <a:rPr lang="en-US" sz="1200" dirty="0" err="1"/>
              <a:t>shmid</a:t>
            </a:r>
            <a:r>
              <a:rPr lang="en-US" sz="1200" dirty="0"/>
              <a:t>, </a:t>
            </a:r>
            <a:r>
              <a:rPr lang="en-US" sz="1200" dirty="0" err="1"/>
              <a:t>ptr</a:t>
            </a:r>
            <a:r>
              <a:rPr lang="en-US" sz="1200" dirty="0"/>
              <a:t>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strcpy</a:t>
            </a:r>
            <a:r>
              <a:rPr lang="en-US" sz="1200" dirty="0"/>
              <a:t>(</a:t>
            </a:r>
            <a:r>
              <a:rPr lang="en-US" sz="1200" dirty="0" err="1"/>
              <a:t>ptr</a:t>
            </a:r>
            <a:r>
              <a:rPr lang="en-US" sz="1200" dirty="0"/>
              <a:t>,"hello");</a:t>
            </a:r>
          </a:p>
          <a:p>
            <a:r>
              <a:rPr lang="en-US" sz="1200" dirty="0"/>
              <a:t>       </a:t>
            </a:r>
            <a:r>
              <a:rPr lang="en-US" sz="1200" dirty="0" err="1"/>
              <a:t>i</a:t>
            </a:r>
            <a:r>
              <a:rPr lang="en-US" sz="1200" dirty="0"/>
              <a:t>=</a:t>
            </a:r>
            <a:r>
              <a:rPr lang="en-US" sz="1200" dirty="0" err="1"/>
              <a:t>shmdt</a:t>
            </a:r>
            <a:r>
              <a:rPr lang="en-US" sz="1200" dirty="0"/>
              <a:t>((char*)</a:t>
            </a:r>
            <a:r>
              <a:rPr lang="en-US" sz="1200" dirty="0" err="1"/>
              <a:t>ptr</a:t>
            </a:r>
            <a:r>
              <a:rPr lang="en-US" sz="1200" dirty="0"/>
              <a:t>);</a:t>
            </a:r>
          </a:p>
          <a:p>
            <a:endParaRPr lang="en-US" sz="1200" dirty="0"/>
          </a:p>
          <a:p>
            <a:r>
              <a:rPr lang="en-US" sz="1200" dirty="0"/>
              <a:t>}</a:t>
            </a:r>
          </a:p>
          <a:p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133600"/>
            <a:ext cx="3657600" cy="240065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int</a:t>
            </a:r>
            <a:r>
              <a:rPr lang="en-US" sz="1200" dirty="0"/>
              <a:t> main()</a:t>
            </a:r>
          </a:p>
          <a:p>
            <a:r>
              <a:rPr lang="en-US" sz="1200" dirty="0"/>
              <a:t>{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shmid,f,key</a:t>
            </a:r>
            <a:r>
              <a:rPr lang="en-US" sz="1200" dirty="0"/>
              <a:t>=3,i,pid;</a:t>
            </a:r>
          </a:p>
          <a:p>
            <a:r>
              <a:rPr lang="en-US" sz="1200" dirty="0"/>
              <a:t>        char *</a:t>
            </a:r>
            <a:r>
              <a:rPr lang="en-US" sz="1200" dirty="0" err="1"/>
              <a:t>ptr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shmid</a:t>
            </a:r>
            <a:r>
              <a:rPr lang="en-US" sz="1200" dirty="0"/>
              <a:t>=</a:t>
            </a:r>
            <a:r>
              <a:rPr lang="en-US" sz="1200" dirty="0" err="1"/>
              <a:t>shmget</a:t>
            </a:r>
            <a:r>
              <a:rPr lang="en-US" sz="1200" dirty="0"/>
              <a:t>((</a:t>
            </a:r>
            <a:r>
              <a:rPr lang="en-US" sz="1200" dirty="0" err="1"/>
              <a:t>key_t</a:t>
            </a:r>
            <a:r>
              <a:rPr lang="en-US" sz="1200" dirty="0"/>
              <a:t>)key,100,IPC_CREAT|0666);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ptr</a:t>
            </a:r>
            <a:r>
              <a:rPr lang="en-US" sz="1200" dirty="0"/>
              <a:t>=</a:t>
            </a:r>
            <a:r>
              <a:rPr lang="en-US" sz="1200" dirty="0" err="1"/>
              <a:t>shmat</a:t>
            </a:r>
            <a:r>
              <a:rPr lang="en-US" sz="1200" dirty="0"/>
              <a:t>(shmid,NULL,0);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printf</a:t>
            </a:r>
            <a:r>
              <a:rPr lang="en-US" sz="1200" dirty="0"/>
              <a:t>("</a:t>
            </a:r>
            <a:r>
              <a:rPr lang="en-US" sz="1200" dirty="0" err="1"/>
              <a:t>shmid</a:t>
            </a:r>
            <a:r>
              <a:rPr lang="en-US" sz="1200" dirty="0"/>
              <a:t>=%d </a:t>
            </a:r>
            <a:r>
              <a:rPr lang="en-US" sz="1200" dirty="0" err="1"/>
              <a:t>ptr</a:t>
            </a:r>
            <a:r>
              <a:rPr lang="en-US" sz="1200" dirty="0"/>
              <a:t>=%u\n",</a:t>
            </a:r>
            <a:r>
              <a:rPr lang="en-US" sz="1200" dirty="0" err="1"/>
              <a:t>shmid</a:t>
            </a:r>
            <a:r>
              <a:rPr lang="en-US" sz="1200" dirty="0"/>
              <a:t>, </a:t>
            </a:r>
            <a:r>
              <a:rPr lang="en-US" sz="1200" dirty="0" err="1"/>
              <a:t>ptr</a:t>
            </a:r>
            <a:r>
              <a:rPr lang="en-US" sz="1200" dirty="0"/>
              <a:t>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printf</a:t>
            </a:r>
            <a:r>
              <a:rPr lang="en-US" sz="1200" dirty="0"/>
              <a:t>("\</a:t>
            </a:r>
            <a:r>
              <a:rPr lang="en-US" sz="1200" dirty="0" err="1"/>
              <a:t>nstr</a:t>
            </a:r>
            <a:r>
              <a:rPr lang="en-US" sz="1200" dirty="0"/>
              <a:t> %s\n",</a:t>
            </a:r>
            <a:r>
              <a:rPr lang="en-US" sz="1200" dirty="0" err="1"/>
              <a:t>ptr</a:t>
            </a:r>
            <a:r>
              <a:rPr lang="en-US" sz="1200" dirty="0"/>
              <a:t>);</a:t>
            </a:r>
          </a:p>
          <a:p>
            <a:r>
              <a:rPr lang="en-US" sz="1200" dirty="0"/>
              <a:t>}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524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writer.c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1688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reader .c</a:t>
            </a:r>
          </a:p>
        </p:txBody>
      </p:sp>
      <p:sp>
        <p:nvSpPr>
          <p:cNvPr id="8" name="Rectangle 7"/>
          <p:cNvSpPr/>
          <p:nvPr/>
        </p:nvSpPr>
        <p:spPr>
          <a:xfrm>
            <a:off x="2971800" y="5105400"/>
            <a:ext cx="25146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9000" y="5334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ptr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1066800" y="3733800"/>
            <a:ext cx="2362200" cy="1784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86200" y="4038600"/>
            <a:ext cx="2286000" cy="148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29000" y="5334000"/>
            <a:ext cx="457200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38800" y="5518666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memory</a:t>
            </a:r>
          </a:p>
        </p:txBody>
      </p:sp>
    </p:spTree>
    <p:extLst>
      <p:ext uri="{BB962C8B-B14F-4D97-AF65-F5344CB8AC3E}">
        <p14:creationId xmlns:p14="http://schemas.microsoft.com/office/powerpoint/2010/main" val="2751822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the Page Table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7554"/>
            <a:ext cx="8534400" cy="52518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Memory requirement for page table can get huge using straight-forward methods</a:t>
            </a:r>
          </a:p>
          <a:p>
            <a:pPr lvl="1"/>
            <a:r>
              <a:rPr lang="en-US" dirty="0"/>
              <a:t>Consider a 32-bit logical address space as on modern computers</a:t>
            </a:r>
          </a:p>
          <a:p>
            <a:pPr lvl="1"/>
            <a:r>
              <a:rPr lang="en-US" dirty="0"/>
              <a:t>Page size of 4 KB (2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Page table would have 1 million entries 2</a:t>
            </a:r>
            <a:r>
              <a:rPr lang="en-US" baseline="30000" dirty="0"/>
              <a:t>20</a:t>
            </a:r>
            <a:r>
              <a:rPr lang="en-US" dirty="0"/>
              <a:t> (2</a:t>
            </a:r>
            <a:r>
              <a:rPr lang="en-US" baseline="30000" dirty="0"/>
              <a:t>32</a:t>
            </a:r>
            <a:r>
              <a:rPr lang="en-US" dirty="0"/>
              <a:t> / 2</a:t>
            </a:r>
            <a:r>
              <a:rPr lang="en-US" baseline="30000" dirty="0"/>
              <a:t>12</a:t>
            </a:r>
            <a:r>
              <a:rPr lang="en-US" dirty="0"/>
              <a:t>)</a:t>
            </a:r>
            <a:endParaRPr lang="en-US" baseline="30000" dirty="0"/>
          </a:p>
          <a:p>
            <a:pPr lvl="1"/>
            <a:r>
              <a:rPr lang="en-US" dirty="0"/>
              <a:t>If each entry is 4 bytes -&gt; 4 MB of physical address space / memory for page table alone</a:t>
            </a:r>
          </a:p>
          <a:p>
            <a:pPr lvl="2"/>
            <a:r>
              <a:rPr lang="en-US" dirty="0"/>
              <a:t>That amount of memory used to cost a lot</a:t>
            </a:r>
          </a:p>
          <a:p>
            <a:pPr lvl="2"/>
            <a:r>
              <a:rPr lang="en-US" dirty="0"/>
              <a:t>Don’t want to allocate that contiguously in main memory</a:t>
            </a:r>
          </a:p>
          <a:p>
            <a:pPr>
              <a:buFont typeface="Monotype Sorts" charset="2"/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Hierarchical Paging</a:t>
            </a:r>
          </a:p>
          <a:p>
            <a:endParaRPr lang="en-US" dirty="0"/>
          </a:p>
          <a:p>
            <a:r>
              <a:rPr lang="en-US" dirty="0"/>
              <a:t>Hashed Page Tables</a:t>
            </a:r>
          </a:p>
          <a:p>
            <a:endParaRPr lang="en-US" dirty="0"/>
          </a:p>
          <a:p>
            <a:r>
              <a:rPr lang="en-US" dirty="0"/>
              <a:t>Inverted Page Tables</a:t>
            </a:r>
          </a:p>
        </p:txBody>
      </p:sp>
    </p:spTree>
    <p:extLst>
      <p:ext uri="{BB962C8B-B14F-4D97-AF65-F5344CB8AC3E}">
        <p14:creationId xmlns:p14="http://schemas.microsoft.com/office/powerpoint/2010/main" val="4173766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Hierarchical Page Tables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620000" cy="48708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Break up the page table into multiple pages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then page the page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simple technique is a two-level page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46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Two-Level Page-Table Scheme</a:t>
            </a:r>
            <a:endParaRPr lang="en-US" sz="2400"/>
          </a:p>
        </p:txBody>
      </p:sp>
      <p:pic>
        <p:nvPicPr>
          <p:cNvPr id="440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385972"/>
            <a:ext cx="4822825" cy="509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9553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923925" y="277416"/>
            <a:ext cx="77628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Two-Level Paging Example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172451" cy="56387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logical address (on 32-bit machine with 4KB page size) is divided into:</a:t>
            </a:r>
          </a:p>
          <a:p>
            <a:pPr marL="627857" lvl="1">
              <a:lnSpc>
                <a:spcPct val="90000"/>
              </a:lnSpc>
            </a:pPr>
            <a:r>
              <a:rPr lang="en-US" dirty="0"/>
              <a:t>a page number consisting of 20 bits</a:t>
            </a:r>
          </a:p>
          <a:p>
            <a:pPr marL="627857" lvl="1">
              <a:lnSpc>
                <a:spcPct val="90000"/>
              </a:lnSpc>
            </a:pPr>
            <a:r>
              <a:rPr lang="en-US" dirty="0"/>
              <a:t>a page offset consisting of 12 bits</a:t>
            </a:r>
          </a:p>
          <a:p>
            <a:pPr marL="627857" lvl="1"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dirty="0"/>
              <a:t>Since the page table is paged, the page number is further divided into:</a:t>
            </a:r>
          </a:p>
          <a:p>
            <a:pPr marL="627857" lvl="1">
              <a:lnSpc>
                <a:spcPct val="90000"/>
              </a:lnSpc>
            </a:pPr>
            <a:r>
              <a:rPr lang="en-US" dirty="0"/>
              <a:t>a 10-bit page number </a:t>
            </a:r>
          </a:p>
          <a:p>
            <a:pPr marL="627857" lvl="1">
              <a:lnSpc>
                <a:spcPct val="90000"/>
              </a:lnSpc>
            </a:pPr>
            <a:r>
              <a:rPr lang="en-US" dirty="0"/>
              <a:t>a 10-bit page offset</a:t>
            </a:r>
          </a:p>
          <a:p>
            <a:pPr marL="627857" lvl="1"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dirty="0"/>
              <a:t>Thus, a logical address is as follows:</a:t>
            </a:r>
            <a:br>
              <a:rPr lang="en-US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where</a:t>
            </a:r>
            <a:r>
              <a:rPr lang="en-US" i="1" dirty="0"/>
              <a:t> p</a:t>
            </a:r>
            <a:r>
              <a:rPr lang="en-US" i="1" baseline="-25000" dirty="0"/>
              <a:t>1</a:t>
            </a:r>
            <a:r>
              <a:rPr lang="en-US" dirty="0"/>
              <a:t> is an index into the outer page table, and </a:t>
            </a:r>
            <a:r>
              <a:rPr lang="en-US" i="1" dirty="0"/>
              <a:t>p</a:t>
            </a:r>
            <a:r>
              <a:rPr lang="en-US" i="1" baseline="-25000" dirty="0"/>
              <a:t>2</a:t>
            </a:r>
            <a:r>
              <a:rPr lang="en-US" dirty="0"/>
              <a:t> is the displacement within the page of the inner page table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3067050" y="4606529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3905250" y="4597004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4701117" y="428267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2901475" y="4192670"/>
            <a:ext cx="154400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4768337" y="4205766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3268702" y="4651656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4069331" y="4643916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5069603" y="4682016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3267076" y="5024916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10</a:t>
            </a: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4038600" y="5034441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5105400" y="5034441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872875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Two-Level Page-Table Scheme</a:t>
            </a:r>
            <a:endParaRPr lang="en-US" sz="2400"/>
          </a:p>
        </p:txBody>
      </p:sp>
      <p:pic>
        <p:nvPicPr>
          <p:cNvPr id="440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377553"/>
            <a:ext cx="4822825" cy="509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1600200" y="3048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19200" y="2819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1400" y="3505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86200" y="3766066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162800" y="2590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39000" y="2514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667000" y="1828800"/>
            <a:ext cx="1954212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000" y="1377553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divided page table size=2</a:t>
            </a:r>
            <a:r>
              <a:rPr lang="en-US" baseline="30000" dirty="0"/>
              <a:t>10 </a:t>
            </a:r>
            <a:r>
              <a:rPr lang="en-US" dirty="0"/>
              <a:t>*4bytes=4KB</a:t>
            </a:r>
          </a:p>
          <a:p>
            <a:r>
              <a:rPr lang="en-US" dirty="0"/>
              <a:t>=Page size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6172200"/>
            <a:ext cx="11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Pentium II</a:t>
            </a:r>
          </a:p>
        </p:txBody>
      </p:sp>
    </p:spTree>
    <p:extLst>
      <p:ext uri="{BB962C8B-B14F-4D97-AF65-F5344CB8AC3E}">
        <p14:creationId xmlns:p14="http://schemas.microsoft.com/office/powerpoint/2010/main" val="242133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60450" y="277416"/>
            <a:ext cx="676486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377554"/>
            <a:ext cx="7959725" cy="5175646"/>
          </a:xfrm>
        </p:spPr>
        <p:txBody>
          <a:bodyPr>
            <a:normAutofit/>
          </a:bodyPr>
          <a:lstStyle/>
          <a:p>
            <a:r>
              <a:rPr lang="en-US" dirty="0"/>
              <a:t>Program must be brought (from disk)  into memory</a:t>
            </a:r>
          </a:p>
          <a:p>
            <a:r>
              <a:rPr lang="en-US" dirty="0"/>
              <a:t>Fetch-decode-execute cycle</a:t>
            </a:r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r>
              <a:rPr lang="en-US" dirty="0"/>
              <a:t>Memory unit only sees a stream of addresses + read requests, or address + data and write requests</a:t>
            </a:r>
          </a:p>
          <a:p>
            <a:r>
              <a:rPr lang="en-US" dirty="0"/>
              <a:t>Sequence of memory addresses generated by running program </a:t>
            </a:r>
          </a:p>
          <a:p>
            <a:endParaRPr lang="en-US" sz="800" dirty="0"/>
          </a:p>
          <a:p>
            <a:endParaRPr lang="en-US" sz="800" dirty="0"/>
          </a:p>
          <a:p>
            <a:pPr>
              <a:buFont typeface="Monotype Sorts" charset="2"/>
              <a:buNone/>
            </a:pPr>
            <a:endParaRPr 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41763"/>
            <a:ext cx="931248" cy="621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19800" y="2241762"/>
            <a:ext cx="1066800" cy="730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48400" y="2362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5" name="Right Arrow 4"/>
          <p:cNvSpPr/>
          <p:nvPr/>
        </p:nvSpPr>
        <p:spPr>
          <a:xfrm>
            <a:off x="7086600" y="2362200"/>
            <a:ext cx="6858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29242" y="277416"/>
            <a:ext cx="75575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Address-Translation Scheme</a:t>
            </a:r>
            <a:endParaRPr lang="en-US" sz="2400"/>
          </a:p>
        </p:txBody>
      </p:sp>
      <p:pic>
        <p:nvPicPr>
          <p:cNvPr id="46083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7276" y="1747838"/>
            <a:ext cx="7098241" cy="299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11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Pentium II</a:t>
            </a:r>
          </a:p>
        </p:txBody>
      </p:sp>
    </p:spTree>
    <p:extLst>
      <p:ext uri="{BB962C8B-B14F-4D97-AF65-F5344CB8AC3E}">
        <p14:creationId xmlns:p14="http://schemas.microsoft.com/office/powerpoint/2010/main" val="2703901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64-bit Logical Address Space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5410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Even two-level paging scheme not sufficient</a:t>
            </a:r>
          </a:p>
          <a:p>
            <a:r>
              <a:rPr lang="en-US" dirty="0"/>
              <a:t>If page size is 4 KB (2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Then page table has 2</a:t>
            </a:r>
            <a:r>
              <a:rPr lang="en-US" baseline="30000" dirty="0"/>
              <a:t>52</a:t>
            </a:r>
            <a:r>
              <a:rPr lang="en-US" dirty="0"/>
              <a:t> entries</a:t>
            </a:r>
          </a:p>
          <a:p>
            <a:pPr lvl="1"/>
            <a:r>
              <a:rPr lang="en-US" dirty="0"/>
              <a:t>If two level scheme, inner page tables could be 2</a:t>
            </a:r>
            <a:r>
              <a:rPr lang="en-US" baseline="30000" dirty="0"/>
              <a:t>10</a:t>
            </a:r>
            <a:r>
              <a:rPr lang="en-US" dirty="0"/>
              <a:t> 4-byte entries</a:t>
            </a:r>
          </a:p>
          <a:p>
            <a:pPr lvl="1"/>
            <a:r>
              <a:rPr lang="en-US" dirty="0"/>
              <a:t>Address would look like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Outer page table has 2</a:t>
            </a:r>
            <a:r>
              <a:rPr lang="en-US" baseline="30000" dirty="0"/>
              <a:t>42</a:t>
            </a:r>
            <a:r>
              <a:rPr lang="en-US" dirty="0"/>
              <a:t> entries or 2</a:t>
            </a:r>
            <a:r>
              <a:rPr lang="en-US" baseline="30000" dirty="0"/>
              <a:t>44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One solution is to add a 2</a:t>
            </a:r>
            <a:r>
              <a:rPr lang="en-US" baseline="30000" dirty="0"/>
              <a:t>nd</a:t>
            </a:r>
            <a:r>
              <a:rPr lang="en-US" dirty="0"/>
              <a:t> outer page table</a:t>
            </a:r>
          </a:p>
          <a:p>
            <a:pPr lvl="1"/>
            <a:r>
              <a:rPr lang="en-US" dirty="0"/>
              <a:t>But in the following example the 2</a:t>
            </a:r>
            <a:r>
              <a:rPr lang="en-US" baseline="30000" dirty="0"/>
              <a:t>nd</a:t>
            </a:r>
            <a:r>
              <a:rPr lang="en-US" dirty="0"/>
              <a:t> outer page table is still 2</a:t>
            </a:r>
            <a:r>
              <a:rPr lang="en-US" baseline="30000" dirty="0"/>
              <a:t>34</a:t>
            </a:r>
            <a:r>
              <a:rPr lang="en-US" dirty="0"/>
              <a:t> bytes in size</a:t>
            </a:r>
          </a:p>
          <a:p>
            <a:pPr lvl="2"/>
            <a:r>
              <a:rPr lang="en-US" dirty="0"/>
              <a:t>And possibly 4 memory access to get to one physical memory location</a:t>
            </a:r>
          </a:p>
          <a:p>
            <a:pPr lvl="1"/>
            <a:endParaRPr lang="en-US" dirty="0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2243667" y="3677362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3081867" y="36678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3877733" y="33535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1524000" y="3280767"/>
            <a:ext cx="128752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outer page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3944953" y="3276600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2444790" y="3722489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3245948" y="3714750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4246219" y="3752850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2443692" y="4095750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42</a:t>
            </a:r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3215217" y="4105275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4282017" y="4105275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12</a:t>
            </a:r>
          </a:p>
        </p:txBody>
      </p:sp>
      <p:sp>
        <p:nvSpPr>
          <p:cNvPr id="47119" name="Text Box 7"/>
          <p:cNvSpPr txBox="1">
            <a:spLocks noChangeArrowheads="1"/>
          </p:cNvSpPr>
          <p:nvPr/>
        </p:nvSpPr>
        <p:spPr bwMode="auto">
          <a:xfrm>
            <a:off x="2832397" y="3048000"/>
            <a:ext cx="127469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inner page</a:t>
            </a:r>
          </a:p>
        </p:txBody>
      </p:sp>
    </p:spTree>
    <p:extLst>
      <p:ext uri="{BB962C8B-B14F-4D97-AF65-F5344CB8AC3E}">
        <p14:creationId xmlns:p14="http://schemas.microsoft.com/office/powerpoint/2010/main" val="1778221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65717" y="277416"/>
            <a:ext cx="78210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Three-level Paging Scheme</a:t>
            </a: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1967" y="1818085"/>
            <a:ext cx="6208183" cy="1383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1492" y="3925491"/>
            <a:ext cx="6446308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3400" y="5791200"/>
            <a:ext cx="7811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SPARC (32 bits), Motorola 68030 support three and four level paging respectively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5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Hashed Page Tables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7554"/>
            <a:ext cx="7997825" cy="448389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Common in virtual address spaces &gt; 32 bits</a:t>
            </a:r>
          </a:p>
          <a:p>
            <a:endParaRPr lang="en-US" dirty="0"/>
          </a:p>
          <a:p>
            <a:r>
              <a:rPr lang="en-US" dirty="0"/>
              <a:t>The page number is hashed into a page table</a:t>
            </a:r>
          </a:p>
          <a:p>
            <a:pPr lvl="1"/>
            <a:r>
              <a:rPr lang="en-US" dirty="0"/>
              <a:t>This page table contains a chain of elements hashing to the same location</a:t>
            </a:r>
          </a:p>
          <a:p>
            <a:pPr lvl="1"/>
            <a:endParaRPr lang="en-US" dirty="0"/>
          </a:p>
          <a:p>
            <a:r>
              <a:rPr lang="en-US" dirty="0"/>
              <a:t>Each element contains (1) the page number (2) the value of the mapped page frame (3) a pointer to the next element</a:t>
            </a:r>
          </a:p>
          <a:p>
            <a:endParaRPr lang="en-US" dirty="0"/>
          </a:p>
          <a:p>
            <a:r>
              <a:rPr lang="en-US" dirty="0"/>
              <a:t>Virtual page numbers are compared in this chain searching for a match</a:t>
            </a:r>
          </a:p>
          <a:p>
            <a:pPr lvl="1"/>
            <a:r>
              <a:rPr lang="en-US" dirty="0"/>
              <a:t>If a match is found, the corresponding physical frame is extracted</a:t>
            </a:r>
          </a:p>
        </p:txBody>
      </p:sp>
    </p:spTree>
    <p:extLst>
      <p:ext uri="{BB962C8B-B14F-4D97-AF65-F5344CB8AC3E}">
        <p14:creationId xmlns:p14="http://schemas.microsoft.com/office/powerpoint/2010/main" val="1035935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Hashed Page Table</a:t>
            </a:r>
            <a:endParaRPr lang="en-US" sz="2400"/>
          </a:p>
        </p:txBody>
      </p:sp>
      <p:pic>
        <p:nvPicPr>
          <p:cNvPr id="5017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2592" y="1529954"/>
            <a:ext cx="6883400" cy="3974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8654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30250" y="277416"/>
            <a:ext cx="79565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Inverted Page Table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5344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Rather than each process having a page table and keeping track of all possible logical pages, </a:t>
            </a:r>
            <a:r>
              <a:rPr lang="en-US" dirty="0">
                <a:solidFill>
                  <a:srgbClr val="FF0000"/>
                </a:solidFill>
              </a:rPr>
              <a:t>track all frames</a:t>
            </a:r>
          </a:p>
          <a:p>
            <a:endParaRPr lang="en-US" dirty="0"/>
          </a:p>
          <a:p>
            <a:r>
              <a:rPr lang="en-US" dirty="0"/>
              <a:t>One entry for each frame</a:t>
            </a:r>
          </a:p>
          <a:p>
            <a:endParaRPr lang="en-US" dirty="0"/>
          </a:p>
          <a:p>
            <a:r>
              <a:rPr lang="en-US" dirty="0"/>
              <a:t>Entry consists the page number stored in that frame, with information about the process that owns that page</a:t>
            </a:r>
          </a:p>
          <a:p>
            <a:endParaRPr lang="en-US" dirty="0"/>
          </a:p>
          <a:p>
            <a:r>
              <a:rPr lang="en-US" dirty="0"/>
              <a:t>Decreases memory needed to store each page table, </a:t>
            </a:r>
          </a:p>
          <a:p>
            <a:pPr lvl="1"/>
            <a:r>
              <a:rPr lang="en-US" dirty="0"/>
              <a:t>but increases time needed to search the table when a page reference occurs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9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350" y="277416"/>
            <a:ext cx="77914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Inverted Page Table Architecture</a:t>
            </a:r>
            <a:endParaRPr lang="en-US" sz="2400"/>
          </a:p>
        </p:txBody>
      </p:sp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3175" y="1296591"/>
            <a:ext cx="6502400" cy="4499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81000" y="10668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 bit </a:t>
            </a:r>
            <a:r>
              <a:rPr lang="en-US" dirty="0" err="1"/>
              <a:t>UltraSPARC</a:t>
            </a:r>
            <a:r>
              <a:rPr lang="en-US" dirty="0"/>
              <a:t>, PowerPC,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67000" y="4572000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45836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space ID</a:t>
            </a:r>
          </a:p>
        </p:txBody>
      </p:sp>
    </p:spTree>
    <p:extLst>
      <p:ext uri="{BB962C8B-B14F-4D97-AF65-F5344CB8AC3E}">
        <p14:creationId xmlns:p14="http://schemas.microsoft.com/office/powerpoint/2010/main" val="39247089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Segmentation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839200" cy="51816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tabLst>
                <a:tab pos="1832452" algn="l"/>
              </a:tabLst>
            </a:pPr>
            <a:r>
              <a:rPr lang="en-US" dirty="0"/>
              <a:t>Memory-management scheme that supports </a:t>
            </a:r>
            <a:r>
              <a:rPr lang="en-US" dirty="0">
                <a:solidFill>
                  <a:srgbClr val="FF0000"/>
                </a:solidFill>
              </a:rPr>
              <a:t>user view </a:t>
            </a:r>
            <a:r>
              <a:rPr lang="en-US" dirty="0"/>
              <a:t>of memory </a:t>
            </a:r>
          </a:p>
          <a:p>
            <a:pPr>
              <a:lnSpc>
                <a:spcPct val="90000"/>
              </a:lnSpc>
              <a:tabLst>
                <a:tab pos="1832452" algn="l"/>
              </a:tabLst>
            </a:pPr>
            <a:endParaRPr lang="en-US" sz="800" dirty="0"/>
          </a:p>
          <a:p>
            <a:pPr>
              <a:lnSpc>
                <a:spcPct val="90000"/>
              </a:lnSpc>
              <a:tabLst>
                <a:tab pos="1832452" algn="l"/>
              </a:tabLst>
            </a:pPr>
            <a:r>
              <a:rPr lang="en-US" dirty="0"/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1832452" algn="l"/>
              </a:tabLst>
            </a:pPr>
            <a:r>
              <a:rPr lang="en-US" dirty="0"/>
              <a:t>A segment is a logical unit such as: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/>
              <a:t>		main program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/>
              <a:t>		procedure 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/>
              <a:t>		function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/>
              <a:t>		method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/>
              <a:t>		object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/>
              <a:t>		local variables, global variables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/>
              <a:t>		common block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/>
              <a:t>		stack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/>
              <a:t>		symbol table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/>
              <a:t>		arrays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00800" y="2667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Compiler generates the segments </a:t>
            </a:r>
          </a:p>
          <a:p>
            <a:r>
              <a:rPr lang="en-US" dirty="0"/>
              <a:t>Loader assign the </a:t>
            </a:r>
            <a:r>
              <a:rPr lang="en-US" dirty="0" err="1"/>
              <a:t>seg</a:t>
            </a: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05284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User’s View of a Program</a:t>
            </a:r>
            <a:endParaRPr lang="en-US" sz="2400" dirty="0"/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257300"/>
            <a:ext cx="36957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562600" y="1752600"/>
            <a:ext cx="2819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specifies each address by two quantities </a:t>
            </a:r>
          </a:p>
          <a:p>
            <a:pPr marL="342900" indent="-342900">
              <a:buAutoNum type="alphaLcParenBoth"/>
            </a:pPr>
            <a:r>
              <a:rPr lang="en-US" dirty="0"/>
              <a:t>Segment name</a:t>
            </a:r>
          </a:p>
          <a:p>
            <a:pPr marL="342900" indent="-342900">
              <a:buAutoNum type="alphaLcParenBoth"/>
            </a:pPr>
            <a:r>
              <a:rPr lang="en-US" dirty="0"/>
              <a:t>Segment offset</a:t>
            </a:r>
          </a:p>
          <a:p>
            <a:pPr marL="342900" indent="-342900">
              <a:buAutoNum type="alphaLcParenBoth"/>
            </a:pPr>
            <a:endParaRPr lang="en-US" dirty="0"/>
          </a:p>
          <a:p>
            <a:endParaRPr lang="en-US" dirty="0"/>
          </a:p>
          <a:p>
            <a:r>
              <a:rPr lang="en-US" dirty="0"/>
              <a:t>Logical address contains the tuple</a:t>
            </a:r>
          </a:p>
          <a:p>
            <a:r>
              <a:rPr lang="en-US" dirty="0"/>
              <a:t>&lt;segment#, offset&gt;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62400" y="45720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00600" y="532507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Variable size segments without order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Length=&gt; purpose of the program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Elements are identified by offset</a:t>
            </a:r>
          </a:p>
        </p:txBody>
      </p:sp>
    </p:spTree>
    <p:extLst>
      <p:ext uri="{BB962C8B-B14F-4D97-AF65-F5344CB8AC3E}">
        <p14:creationId xmlns:p14="http://schemas.microsoft.com/office/powerpoint/2010/main" val="487642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76200"/>
            <a:ext cx="7800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Logical View of Segmentation</a:t>
            </a:r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14478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1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3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2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4</a:t>
            </a:r>
          </a:p>
        </p:txBody>
      </p:sp>
      <p:grpSp>
        <p:nvGrpSpPr>
          <p:cNvPr id="55304" name="Group 24"/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55307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531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08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531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309" name="Text Box 15"/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1</a:t>
              </a:r>
            </a:p>
          </p:txBody>
        </p:sp>
        <p:sp>
          <p:nvSpPr>
            <p:cNvPr id="55310" name="Text Box 16"/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4</a:t>
              </a:r>
            </a:p>
          </p:txBody>
        </p:sp>
        <p:sp>
          <p:nvSpPr>
            <p:cNvPr id="5531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4" name="Text Box 20"/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2</a:t>
              </a:r>
            </a:p>
          </p:txBody>
        </p:sp>
        <p:sp>
          <p:nvSpPr>
            <p:cNvPr id="55315" name="Text Box 21"/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5305" name="Text Box 22"/>
          <p:cNvSpPr txBox="1">
            <a:spLocks noChangeArrowheads="1"/>
          </p:cNvSpPr>
          <p:nvPr/>
        </p:nvSpPr>
        <p:spPr bwMode="auto">
          <a:xfrm>
            <a:off x="2016455" y="5254707"/>
            <a:ext cx="137729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user space </a:t>
            </a:r>
          </a:p>
        </p:txBody>
      </p:sp>
      <p:sp>
        <p:nvSpPr>
          <p:cNvPr id="55306" name="Text Box 23"/>
          <p:cNvSpPr txBox="1">
            <a:spLocks noChangeArrowheads="1"/>
          </p:cNvSpPr>
          <p:nvPr/>
        </p:nvSpPr>
        <p:spPr bwMode="auto">
          <a:xfrm>
            <a:off x="4871239" y="5254707"/>
            <a:ext cx="259557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physical memory space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867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Long term scheduler finds and allocates memory for all segments of a program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Variable size partition scheme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4793042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Logical address space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" y="849868"/>
            <a:ext cx="468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830229" algn="l"/>
                <a:tab pos="2857024" algn="ctr"/>
              </a:tabLst>
            </a:pPr>
            <a:r>
              <a:rPr lang="en-US" b="1" dirty="0"/>
              <a:t>Logical address 		&lt;segment-number, offset&gt;</a:t>
            </a:r>
          </a:p>
        </p:txBody>
      </p:sp>
    </p:spTree>
    <p:extLst>
      <p:ext uri="{BB962C8B-B14F-4D97-AF65-F5344CB8AC3E}">
        <p14:creationId xmlns:p14="http://schemas.microsoft.com/office/powerpoint/2010/main" val="198565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767" y="277416"/>
            <a:ext cx="75480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Logical vs. Physical Address Space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377554"/>
            <a:ext cx="7905750" cy="50994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3366FF"/>
                </a:solidFill>
              </a:rPr>
              <a:t>Logical address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generated by the CPU; also referred to as </a:t>
            </a:r>
            <a:r>
              <a:rPr lang="en-US" b="1" dirty="0">
                <a:solidFill>
                  <a:srgbClr val="3366FF"/>
                </a:solidFill>
              </a:rPr>
              <a:t>virtual address</a:t>
            </a:r>
          </a:p>
          <a:p>
            <a:pPr marL="457200" lvl="1" indent="0">
              <a:buNone/>
            </a:pPr>
            <a:endParaRPr lang="en-US" b="1" dirty="0">
              <a:solidFill>
                <a:srgbClr val="3366FF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3366FF"/>
                </a:solidFill>
              </a:rPr>
              <a:t>Physical address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address seen by the memory unit</a:t>
            </a:r>
          </a:p>
          <a:p>
            <a:r>
              <a:rPr lang="en-US" b="1" dirty="0">
                <a:solidFill>
                  <a:srgbClr val="3366FF"/>
                </a:solidFill>
              </a:rPr>
              <a:t>Logical address space </a:t>
            </a:r>
            <a:r>
              <a:rPr lang="en-US" dirty="0"/>
              <a:t>is the set of all logical addresses generated by a program</a:t>
            </a:r>
          </a:p>
          <a:p>
            <a:r>
              <a:rPr lang="en-US" b="1" dirty="0">
                <a:solidFill>
                  <a:srgbClr val="3366FF"/>
                </a:solidFill>
              </a:rPr>
              <a:t>Physical address space </a:t>
            </a:r>
            <a:r>
              <a:rPr lang="en-US" dirty="0"/>
              <a:t>is the set of all physical addresses generated by a program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752600"/>
            <a:ext cx="838200" cy="55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0" y="1831848"/>
            <a:ext cx="960208" cy="588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1882429"/>
            <a:ext cx="75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7" name="Right Arrow 6"/>
          <p:cNvSpPr/>
          <p:nvPr/>
        </p:nvSpPr>
        <p:spPr>
          <a:xfrm>
            <a:off x="7162800" y="1882429"/>
            <a:ext cx="617277" cy="29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679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314450"/>
            <a:ext cx="7991475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685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79057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070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/>
              <a:t>Memory image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04" y="1666876"/>
            <a:ext cx="3947517" cy="214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5117804" cy="270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7" y="3919537"/>
            <a:ext cx="57912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5014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file and virtual address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1200" y="1981200"/>
            <a:ext cx="1981200" cy="365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gnetic Disk 5"/>
          <p:cNvSpPr/>
          <p:nvPr/>
        </p:nvSpPr>
        <p:spPr>
          <a:xfrm>
            <a:off x="1669869" y="1614352"/>
            <a:ext cx="1143000" cy="1432279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24003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address space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2156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a.out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121629"/>
              </p:ext>
            </p:extLst>
          </p:nvPr>
        </p:nvGraphicFramePr>
        <p:xfrm>
          <a:off x="3352800" y="1295400"/>
          <a:ext cx="2209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113">
                <a:tc gridSpan="2">
                  <a:txBody>
                    <a:bodyPr/>
                    <a:lstStyle/>
                    <a:p>
                      <a:r>
                        <a:rPr lang="en-US" dirty="0"/>
                        <a:t>Symbol</a:t>
                      </a:r>
                      <a:r>
                        <a:rPr lang="en-US" baseline="0" dirty="0"/>
                        <a:t>  table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113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113">
                <a:tc>
                  <a:txBody>
                    <a:bodyPr/>
                    <a:lstStyle/>
                    <a:p>
                      <a:r>
                        <a:rPr lang="en-US" dirty="0"/>
                        <a:t>SQR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113"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0" y="3620869"/>
            <a:ext cx="2286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 	Load 	0</a:t>
            </a:r>
          </a:p>
          <a:p>
            <a:r>
              <a:rPr lang="en-US" dirty="0"/>
              <a:t>4	ADD 	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4840069"/>
            <a:ext cx="4419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&lt;CODE, 0&gt; 	Load 	&lt;ST,0&gt;</a:t>
            </a:r>
          </a:p>
          <a:p>
            <a:r>
              <a:rPr lang="en-US" dirty="0"/>
              <a:t>&lt;CODE, 2&gt; 	ADD 	&lt;ST,4&gt;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199" y="3212068"/>
            <a:ext cx="159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Paging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44312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  view</a:t>
            </a:r>
          </a:p>
        </p:txBody>
      </p:sp>
    </p:spTree>
    <p:extLst>
      <p:ext uri="{BB962C8B-B14F-4D97-AF65-F5344CB8AC3E}">
        <p14:creationId xmlns:p14="http://schemas.microsoft.com/office/powerpoint/2010/main" val="4010414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Segmentation Architecture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4678"/>
            <a:ext cx="8534400" cy="5318522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1830229" algn="l"/>
                <a:tab pos="2857024" algn="ctr"/>
              </a:tabLst>
            </a:pPr>
            <a:r>
              <a:rPr lang="en-US" dirty="0"/>
              <a:t>Logical address consists of a two tuple: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r>
              <a:rPr lang="en-US" dirty="0"/>
              <a:t>		&lt;segment-number, offset&gt;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endParaRPr lang="en-US" sz="800" dirty="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dirty="0">
                <a:solidFill>
                  <a:srgbClr val="3366FF"/>
                </a:solidFill>
              </a:rPr>
              <a:t>Segment table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maps two-dimensional logical address to physical address; </a:t>
            </a:r>
          </a:p>
          <a:p>
            <a:pPr>
              <a:tabLst>
                <a:tab pos="1830229" algn="l"/>
                <a:tab pos="2857024" algn="ctr"/>
              </a:tabLst>
            </a:pPr>
            <a:r>
              <a:rPr lang="en-US" dirty="0"/>
              <a:t>Each table entry has:</a:t>
            </a:r>
          </a:p>
          <a:p>
            <a:pPr lvl="1">
              <a:tabLst>
                <a:tab pos="1830229" algn="l"/>
                <a:tab pos="2857024" algn="ctr"/>
              </a:tabLst>
            </a:pPr>
            <a:r>
              <a:rPr lang="en-US" b="1" dirty="0">
                <a:solidFill>
                  <a:srgbClr val="3366FF"/>
                </a:solidFill>
              </a:rPr>
              <a:t>base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contains the starting physical address where the segments reside in memory</a:t>
            </a:r>
          </a:p>
          <a:p>
            <a:pPr lvl="1">
              <a:tabLst>
                <a:tab pos="1830229" algn="l"/>
                <a:tab pos="2857024" algn="ctr"/>
              </a:tabLst>
            </a:pPr>
            <a:r>
              <a:rPr lang="en-US" b="1" dirty="0">
                <a:solidFill>
                  <a:srgbClr val="3366FF"/>
                </a:solidFill>
              </a:rPr>
              <a:t>limit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specifies the length of the segment</a:t>
            </a:r>
          </a:p>
          <a:p>
            <a:pPr lvl="1">
              <a:tabLst>
                <a:tab pos="1830229" algn="l"/>
                <a:tab pos="2857024" algn="ctr"/>
              </a:tabLst>
            </a:pPr>
            <a:endParaRPr lang="en-US" sz="800" dirty="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dirty="0">
                <a:solidFill>
                  <a:srgbClr val="3366FF"/>
                </a:solidFill>
              </a:rPr>
              <a:t>Segment-table base register (STBR)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points to the segment table’s location in memory</a:t>
            </a:r>
          </a:p>
          <a:p>
            <a:pPr>
              <a:tabLst>
                <a:tab pos="1830229" algn="l"/>
                <a:tab pos="2857024" algn="ctr"/>
              </a:tabLst>
            </a:pPr>
            <a:endParaRPr lang="en-US" sz="800" dirty="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dirty="0">
                <a:solidFill>
                  <a:srgbClr val="3366FF"/>
                </a:solidFill>
              </a:rPr>
              <a:t>Segment-table length register (STLR)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indicates number of segments used by a program;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r>
              <a:rPr lang="en-US" dirty="0"/>
              <a:t>	                  segment number 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dirty="0"/>
              <a:t> is legal if </a:t>
            </a:r>
            <a:r>
              <a:rPr lang="en-US" b="1" i="1" dirty="0">
                <a:solidFill>
                  <a:srgbClr val="FF0000"/>
                </a:solidFill>
              </a:rPr>
              <a:t>s</a:t>
            </a:r>
            <a:r>
              <a:rPr lang="en-US" dirty="0"/>
              <a:t> &lt; </a:t>
            </a:r>
            <a:r>
              <a:rPr lang="en-US" b="1" dirty="0">
                <a:solidFill>
                  <a:srgbClr val="FF0000"/>
                </a:solidFill>
              </a:rPr>
              <a:t>STLR</a:t>
            </a:r>
          </a:p>
        </p:txBody>
      </p:sp>
    </p:spTree>
    <p:extLst>
      <p:ext uri="{BB962C8B-B14F-4D97-AF65-F5344CB8AC3E}">
        <p14:creationId xmlns:p14="http://schemas.microsoft.com/office/powerpoint/2010/main" val="666340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Example of Segmentation</a:t>
            </a:r>
            <a:endParaRPr lang="en-US" sz="2400"/>
          </a:p>
        </p:txBody>
      </p:sp>
      <p:pic>
        <p:nvPicPr>
          <p:cNvPr id="59395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4476" y="1076325"/>
            <a:ext cx="5749925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2979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Segmentation Hardware</a:t>
            </a:r>
            <a:endParaRPr lang="en-US" sz="2400" dirty="0"/>
          </a:p>
        </p:txBody>
      </p:sp>
      <p:pic>
        <p:nvPicPr>
          <p:cNvPr id="58371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1442" y="1469231"/>
            <a:ext cx="6921500" cy="485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0874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Example of Segmentation</a:t>
            </a:r>
            <a:endParaRPr lang="en-US" sz="2400"/>
          </a:p>
        </p:txBody>
      </p:sp>
      <p:pic>
        <p:nvPicPr>
          <p:cNvPr id="59395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4476" y="1076325"/>
            <a:ext cx="5749925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0898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277416"/>
            <a:ext cx="78295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Segmentation Architecture 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77566"/>
            <a:ext cx="8534400" cy="50756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Protection</a:t>
            </a:r>
          </a:p>
          <a:p>
            <a:r>
              <a:rPr lang="en-US" dirty="0"/>
              <a:t>Protection bits associated with segments</a:t>
            </a:r>
          </a:p>
          <a:p>
            <a:pPr lvl="1"/>
            <a:r>
              <a:rPr lang="en-US" dirty="0"/>
              <a:t>With each entry in segment table associate:</a:t>
            </a:r>
          </a:p>
          <a:p>
            <a:pPr lvl="2"/>
            <a:r>
              <a:rPr lang="en-US" dirty="0"/>
              <a:t>validation bit = 0 </a:t>
            </a:r>
            <a:r>
              <a:rPr lang="en-US" dirty="0">
                <a:sym typeface="Symbol" pitchFamily="18" charset="2"/>
              </a:rPr>
              <a:t> illegal segment</a:t>
            </a:r>
          </a:p>
          <a:p>
            <a:pPr lvl="2"/>
            <a:r>
              <a:rPr lang="en-US" dirty="0">
                <a:sym typeface="Symbol" pitchFamily="18" charset="2"/>
              </a:rPr>
              <a:t>read/write/execute privileges</a:t>
            </a:r>
          </a:p>
          <a:p>
            <a:r>
              <a:rPr lang="en-US" dirty="0"/>
              <a:t>Code sharing occurs at segment level</a:t>
            </a:r>
          </a:p>
          <a:p>
            <a:r>
              <a:rPr lang="en-US" dirty="0"/>
              <a:t>Since segments vary in length, memory allocation is a dynamic storage-allocation problem</a:t>
            </a:r>
          </a:p>
          <a:p>
            <a:pPr lvl="1"/>
            <a:r>
              <a:rPr lang="en-US" dirty="0"/>
              <a:t>Long term scheduler </a:t>
            </a:r>
          </a:p>
          <a:p>
            <a:pPr lvl="1"/>
            <a:r>
              <a:rPr lang="en-US" dirty="0"/>
              <a:t>First fit, best fit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Fragmentation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35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Segmentation with Paging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7"/>
            <a:ext cx="8245475" cy="5472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idea: </a:t>
            </a:r>
          </a:p>
          <a:p>
            <a:pPr marL="0" indent="0">
              <a:buNone/>
            </a:pPr>
            <a:r>
              <a:rPr lang="en-US" dirty="0"/>
              <a:t>Segments are </a:t>
            </a:r>
            <a:r>
              <a:rPr lang="en-US" dirty="0" err="1"/>
              <a:t>splitted</a:t>
            </a:r>
            <a:r>
              <a:rPr lang="en-US" dirty="0"/>
              <a:t> into multiple pages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page is loaded into frames in the memory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6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Protection of memory required to ensure correct operation</a:t>
            </a:r>
          </a:p>
          <a:p>
            <a:endParaRPr lang="en-US" dirty="0"/>
          </a:p>
        </p:txBody>
      </p:sp>
      <p:sp>
        <p:nvSpPr>
          <p:cNvPr id="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Background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048000"/>
            <a:ext cx="3048000" cy="335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34291" y="12192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Multiple processes resides in 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Protect OS</a:t>
            </a:r>
          </a:p>
          <a:p>
            <a:r>
              <a:rPr lang="en-US" dirty="0"/>
              <a:t>2. Protect user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32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Segmentation with Paging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7"/>
            <a:ext cx="8245475" cy="54721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Supports segmentation with paging</a:t>
            </a:r>
          </a:p>
          <a:p>
            <a:pPr lvl="1"/>
            <a:r>
              <a:rPr lang="en-US" dirty="0"/>
              <a:t>Each segment can be 4 GB</a:t>
            </a:r>
          </a:p>
          <a:p>
            <a:pPr lvl="1"/>
            <a:r>
              <a:rPr lang="en-US" dirty="0"/>
              <a:t>Up to 16 K segments per process</a:t>
            </a:r>
          </a:p>
          <a:p>
            <a:pPr lvl="1"/>
            <a:r>
              <a:rPr lang="en-US" dirty="0"/>
              <a:t>&lt;selector(16), offset (32)&gt;</a:t>
            </a:r>
          </a:p>
          <a:p>
            <a:pPr lvl="1"/>
            <a:r>
              <a:rPr lang="en-US" dirty="0"/>
              <a:t>Divided into two partitions</a:t>
            </a:r>
          </a:p>
          <a:p>
            <a:pPr lvl="2"/>
            <a:r>
              <a:rPr lang="en-US" dirty="0"/>
              <a:t>First partition of up to 8 K segments are private to process (kept in </a:t>
            </a:r>
            <a:r>
              <a:rPr lang="en-US" b="1" dirty="0">
                <a:solidFill>
                  <a:srgbClr val="3366FF"/>
                </a:solidFill>
              </a:rPr>
              <a:t>local descriptor table LDT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Second partition of up to 8K segments shared among all processes (kept in </a:t>
            </a:r>
            <a:r>
              <a:rPr lang="en-US" b="1" dirty="0">
                <a:solidFill>
                  <a:srgbClr val="3366FF"/>
                </a:solidFill>
              </a:rPr>
              <a:t>global descriptor table GDT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CPU generates logical address (six Segment Reg.)</a:t>
            </a:r>
          </a:p>
          <a:p>
            <a:pPr lvl="1"/>
            <a:r>
              <a:rPr lang="en-US" dirty="0"/>
              <a:t>Given to segmentation unit</a:t>
            </a:r>
          </a:p>
          <a:p>
            <a:pPr lvl="2"/>
            <a:r>
              <a:rPr lang="en-US" dirty="0"/>
              <a:t>Which produces linear addresses </a:t>
            </a:r>
          </a:p>
          <a:p>
            <a:pPr lvl="1"/>
            <a:r>
              <a:rPr lang="en-US" dirty="0"/>
              <a:t>Physical address 32 bits</a:t>
            </a:r>
          </a:p>
          <a:p>
            <a:pPr lvl="1"/>
            <a:r>
              <a:rPr lang="en-US" dirty="0"/>
              <a:t>Linear address given to paging unit</a:t>
            </a:r>
          </a:p>
          <a:p>
            <a:pPr lvl="2"/>
            <a:r>
              <a:rPr lang="en-US" dirty="0"/>
              <a:t>Which generates physical address in main memory</a:t>
            </a:r>
          </a:p>
          <a:p>
            <a:pPr lvl="2"/>
            <a:r>
              <a:rPr lang="en-US" dirty="0"/>
              <a:t>Paging units form equivalent of MMU</a:t>
            </a:r>
          </a:p>
          <a:p>
            <a:pPr lvl="2"/>
            <a:r>
              <a:rPr lang="en-US" dirty="0"/>
              <a:t>Pages sizes can be 4 KB 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141029" y="519326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Intel 80386</a:t>
            </a:r>
          </a:p>
          <a:p>
            <a:endParaRPr lang="en-US" dirty="0"/>
          </a:p>
          <a:p>
            <a:r>
              <a:rPr lang="en-US" dirty="0"/>
              <a:t>IBM OS/2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01795"/>
              </p:ext>
            </p:extLst>
          </p:nvPr>
        </p:nvGraphicFramePr>
        <p:xfrm>
          <a:off x="5562600" y="1905000"/>
          <a:ext cx="28956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S(13)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6706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294085"/>
            <a:ext cx="7670800" cy="619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Logical to Physical Address </a:t>
            </a:r>
            <a:br>
              <a:rPr lang="en-US" sz="2800"/>
            </a:br>
            <a:r>
              <a:rPr lang="en-US" sz="2800"/>
              <a:t>Translation in Pentium</a:t>
            </a: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1533526" y="4363641"/>
            <a:ext cx="5806017" cy="1273969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3151" y="2180035"/>
            <a:ext cx="7038975" cy="93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800600" y="3276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table=2</a:t>
            </a:r>
            <a:r>
              <a:rPr lang="en-US" baseline="30000" dirty="0"/>
              <a:t>20</a:t>
            </a:r>
            <a:r>
              <a:rPr lang="en-US" dirty="0"/>
              <a:t> entries</a:t>
            </a:r>
          </a:p>
        </p:txBody>
      </p:sp>
    </p:spTree>
    <p:extLst>
      <p:ext uri="{BB962C8B-B14F-4D97-AF65-F5344CB8AC3E}">
        <p14:creationId xmlns:p14="http://schemas.microsoft.com/office/powerpoint/2010/main" val="3941672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91063"/>
            <a:ext cx="7010400" cy="54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Example: The Intel Pentium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19400" y="213360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bytes </a:t>
            </a:r>
          </a:p>
        </p:txBody>
      </p:sp>
      <p:cxnSp>
        <p:nvCxnSpPr>
          <p:cNvPr id="6" name="Straight Arrow Connector 5"/>
          <p:cNvCxnSpPr>
            <a:stCxn id="3" idx="1"/>
          </p:cNvCxnSpPr>
          <p:nvPr/>
        </p:nvCxnSpPr>
        <p:spPr>
          <a:xfrm flipH="1">
            <a:off x="2590800" y="2318266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</p:cNvCxnSpPr>
          <p:nvPr/>
        </p:nvCxnSpPr>
        <p:spPr>
          <a:xfrm>
            <a:off x="3848100" y="2318266"/>
            <a:ext cx="1905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477000" y="15240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48400" y="2209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 register</a:t>
            </a:r>
          </a:p>
        </p:txBody>
      </p:sp>
    </p:spTree>
    <p:extLst>
      <p:ext uri="{BB962C8B-B14F-4D97-AF65-F5344CB8AC3E}">
        <p14:creationId xmlns:p14="http://schemas.microsoft.com/office/powerpoint/2010/main" val="3885171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5917" y="277416"/>
            <a:ext cx="74908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Intel Pentium Segmentation</a:t>
            </a:r>
          </a:p>
        </p:txBody>
      </p:sp>
      <p:pic>
        <p:nvPicPr>
          <p:cNvPr id="624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450" y="1570435"/>
            <a:ext cx="72612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4918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818092" y="277416"/>
            <a:ext cx="7868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Pentium Paging Architecture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117" y="1219201"/>
            <a:ext cx="5119159" cy="499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4159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6800" y="22098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1028700" y="914400"/>
            <a:ext cx="6743700" cy="283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3697842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09687"/>
            <a:ext cx="8458200" cy="5243513"/>
          </a:xfrm>
        </p:spPr>
        <p:txBody>
          <a:bodyPr>
            <a:normAutofit/>
          </a:bodyPr>
          <a:lstStyle/>
          <a:p>
            <a:r>
              <a:rPr lang="en-US" dirty="0"/>
              <a:t>Code needs to be in memory to execute, but entire program rarely used</a:t>
            </a:r>
          </a:p>
          <a:p>
            <a:pPr lvl="1"/>
            <a:r>
              <a:rPr lang="en-US" dirty="0"/>
              <a:t>Error code, unusual routines, large data structures</a:t>
            </a:r>
          </a:p>
          <a:p>
            <a:r>
              <a:rPr lang="en-US" dirty="0"/>
              <a:t>Entire program code not needed at same time</a:t>
            </a:r>
          </a:p>
          <a:p>
            <a:r>
              <a:rPr lang="en-US" dirty="0"/>
              <a:t>Consider ability to execute partially-loaded program</a:t>
            </a:r>
          </a:p>
          <a:p>
            <a:pPr lvl="1"/>
            <a:r>
              <a:rPr lang="en-US" dirty="0"/>
              <a:t>Program no longer constrained by limits of physical memory</a:t>
            </a:r>
          </a:p>
          <a:p>
            <a:pPr lvl="1"/>
            <a:r>
              <a:rPr lang="en-US" dirty="0"/>
              <a:t>programs could be larger than physical memory</a:t>
            </a:r>
          </a:p>
          <a:p>
            <a:pPr lvl="1"/>
            <a:r>
              <a:rPr lang="en-US" dirty="0"/>
              <a:t>More processes can be accommodated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699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0167" y="28575"/>
            <a:ext cx="8160809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Virtual Memory That is </a:t>
            </a:r>
            <a:br>
              <a:rPr lang="en-US" sz="2800"/>
            </a:br>
            <a:r>
              <a:rPr lang="en-US" sz="2800"/>
              <a:t>Larger Than Physical Memory</a:t>
            </a:r>
          </a:p>
        </p:txBody>
      </p:sp>
      <p:pic>
        <p:nvPicPr>
          <p:cNvPr id="9219" name="Picture 5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2575" y="1029891"/>
            <a:ext cx="6413500" cy="508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52399" y="2971800"/>
            <a:ext cx="140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virtual space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5800" y="579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memory</a:t>
            </a:r>
          </a:p>
        </p:txBody>
      </p:sp>
    </p:spTree>
    <p:extLst>
      <p:ext uri="{BB962C8B-B14F-4D97-AF65-F5344CB8AC3E}">
        <p14:creationId xmlns:p14="http://schemas.microsoft.com/office/powerpoint/2010/main" val="357129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paging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P1 arrives</a:t>
            </a:r>
          </a:p>
          <a:p>
            <a:r>
              <a:rPr lang="en-US" dirty="0"/>
              <a:t>Requires n pages =&gt; n frames must be available</a:t>
            </a:r>
          </a:p>
          <a:p>
            <a:r>
              <a:rPr lang="en-US" dirty="0"/>
              <a:t>Allocate n frames to the process P1</a:t>
            </a:r>
          </a:p>
          <a:p>
            <a:r>
              <a:rPr lang="en-US" dirty="0"/>
              <a:t>Create page table for P1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1816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Allocate &lt; n frames </a:t>
            </a:r>
          </a:p>
        </p:txBody>
      </p:sp>
    </p:spTree>
    <p:extLst>
      <p:ext uri="{BB962C8B-B14F-4D97-AF65-F5344CB8AC3E}">
        <p14:creationId xmlns:p14="http://schemas.microsoft.com/office/powerpoint/2010/main" val="28721018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Background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3487"/>
            <a:ext cx="8305800" cy="539591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Virtual memory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separation of user logical memory from physical memory</a:t>
            </a:r>
          </a:p>
          <a:p>
            <a:pPr lvl="1"/>
            <a:r>
              <a:rPr lang="en-US" dirty="0"/>
              <a:t>Extremely large logical space is available to programmer</a:t>
            </a:r>
          </a:p>
          <a:p>
            <a:pPr lvl="1"/>
            <a:r>
              <a:rPr lang="en-US" dirty="0"/>
              <a:t>Concentrate on the problem </a:t>
            </a:r>
          </a:p>
          <a:p>
            <a:r>
              <a:rPr lang="en-US" dirty="0"/>
              <a:t>Only part of the program needs to be in memory for execution</a:t>
            </a:r>
          </a:p>
          <a:p>
            <a:pPr lvl="1"/>
            <a:r>
              <a:rPr lang="en-US" dirty="0"/>
              <a:t>Logical address space can therefore be much larger than physical address space</a:t>
            </a:r>
          </a:p>
          <a:p>
            <a:pPr lvl="1"/>
            <a:r>
              <a:rPr lang="en-US" dirty="0"/>
              <a:t>Starts with address 0, allocates contiguous logical memory </a:t>
            </a:r>
          </a:p>
          <a:p>
            <a:pPr lvl="1"/>
            <a:r>
              <a:rPr lang="en-US" dirty="0"/>
              <a:t>Physical memory</a:t>
            </a:r>
          </a:p>
          <a:p>
            <a:pPr lvl="2"/>
            <a:r>
              <a:rPr lang="en-US" dirty="0"/>
              <a:t>Collection of frame</a:t>
            </a:r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Virtual memory can be implemented via:</a:t>
            </a:r>
          </a:p>
          <a:p>
            <a:pPr lvl="1"/>
            <a:r>
              <a:rPr lang="en-US" dirty="0"/>
              <a:t>Demand paging </a:t>
            </a:r>
          </a:p>
          <a:p>
            <a:pPr lvl="1"/>
            <a:r>
              <a:rPr lang="en-US" dirty="0"/>
              <a:t>Demand segmentation</a:t>
            </a:r>
          </a:p>
        </p:txBody>
      </p:sp>
    </p:spTree>
    <p:extLst>
      <p:ext uri="{BB962C8B-B14F-4D97-AF65-F5344CB8AC3E}">
        <p14:creationId xmlns:p14="http://schemas.microsoft.com/office/powerpoint/2010/main" val="367337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5767" y="277416"/>
            <a:ext cx="65595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39441"/>
            <a:ext cx="7352242" cy="4483894"/>
          </a:xfrm>
        </p:spPr>
        <p:txBody>
          <a:bodyPr/>
          <a:lstStyle/>
          <a:p>
            <a:r>
              <a:rPr lang="en-US" dirty="0"/>
              <a:t>A pair of </a:t>
            </a:r>
            <a:r>
              <a:rPr lang="en-US" b="1" dirty="0">
                <a:solidFill>
                  <a:srgbClr val="3366FF"/>
                </a:solidFill>
              </a:rPr>
              <a:t>base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limit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registers define the 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592" y="2590800"/>
            <a:ext cx="3600450" cy="396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95366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Demand Paging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7"/>
            <a:ext cx="8610600" cy="54721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Bring a page into memory only when it is needed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sym typeface="Symbol" charset="2"/>
              </a:rPr>
              <a:t>Lazy swapper</a:t>
            </a:r>
            <a:r>
              <a:rPr lang="en-US" dirty="0">
                <a:solidFill>
                  <a:srgbClr val="3366FF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ym typeface="Symbol" charset="2"/>
              </a:rPr>
              <a:t>Swapper that deals with pages is a </a:t>
            </a:r>
            <a:r>
              <a:rPr lang="en-US" b="1" dirty="0">
                <a:solidFill>
                  <a:srgbClr val="3366FF"/>
                </a:solidFill>
                <a:sym typeface="Symbol" charset="2"/>
              </a:rPr>
              <a:t>pager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More users</a:t>
            </a:r>
            <a:br>
              <a:rPr lang="en-US" dirty="0"/>
            </a:b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Page is needed </a:t>
            </a:r>
            <a:r>
              <a:rPr lang="en-US" dirty="0">
                <a:sym typeface="Symbol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invalid reference </a:t>
            </a:r>
            <a:r>
              <a:rPr lang="en-US" dirty="0">
                <a:sym typeface="Symbol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ym typeface="Symbol" charset="2"/>
              </a:rPr>
              <a:t>not-in-memory  bring to memory</a:t>
            </a:r>
          </a:p>
          <a:p>
            <a:pPr lvl="1">
              <a:lnSpc>
                <a:spcPct val="90000"/>
              </a:lnSpc>
            </a:pPr>
            <a:endParaRPr lang="en-US" dirty="0"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en-US" dirty="0">
              <a:sym typeface="Symbol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3200" y="524887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Valid address information is available in PCB</a:t>
            </a:r>
          </a:p>
        </p:txBody>
      </p:sp>
    </p:spTree>
    <p:extLst>
      <p:ext uri="{BB962C8B-B14F-4D97-AF65-F5344CB8AC3E}">
        <p14:creationId xmlns:p14="http://schemas.microsoft.com/office/powerpoint/2010/main" val="31441709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94267" y="28575"/>
            <a:ext cx="8350250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Transfer of a Paged Memory to </a:t>
            </a:r>
            <a:br>
              <a:rPr lang="en-US" sz="2800"/>
            </a:br>
            <a:r>
              <a:rPr lang="en-US" sz="2800"/>
              <a:t>Contiguous Disk Space</a:t>
            </a:r>
          </a:p>
        </p:txBody>
      </p:sp>
      <p:pic>
        <p:nvPicPr>
          <p:cNvPr id="1433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1371600"/>
            <a:ext cx="5657850" cy="518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1143000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When we want to execute a process, swap in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Instead of swap in entire process, load page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Pager</a:t>
            </a:r>
          </a:p>
        </p:txBody>
      </p:sp>
    </p:spTree>
    <p:extLst>
      <p:ext uri="{BB962C8B-B14F-4D97-AF65-F5344CB8AC3E}">
        <p14:creationId xmlns:p14="http://schemas.microsoft.com/office/powerpoint/2010/main" val="40090781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6642" y="38100"/>
            <a:ext cx="8360833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Page Table When Some Pages </a:t>
            </a:r>
            <a:br>
              <a:rPr lang="en-US" sz="2800"/>
            </a:br>
            <a:r>
              <a:rPr lang="en-US" sz="2800"/>
              <a:t>Are Not in Main Memory</a:t>
            </a:r>
          </a:p>
        </p:txBody>
      </p:sp>
      <p:pic>
        <p:nvPicPr>
          <p:cNvPr id="16387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5192" y="975122"/>
            <a:ext cx="5356225" cy="5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81000" y="5105400"/>
            <a:ext cx="4042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Pager loads few necessary pages in memory </a:t>
            </a:r>
          </a:p>
        </p:txBody>
      </p:sp>
    </p:spTree>
    <p:extLst>
      <p:ext uri="{BB962C8B-B14F-4D97-AF65-F5344CB8AC3E}">
        <p14:creationId xmlns:p14="http://schemas.microsoft.com/office/powerpoint/2010/main" val="412349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Valid-Invalid Bit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850" y="1058466"/>
            <a:ext cx="7780867" cy="547211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With each page table entry a valid–invalid bit is associated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v</a:t>
            </a:r>
            <a:r>
              <a:rPr lang="en-US" sz="2000" dirty="0"/>
              <a:t> </a:t>
            </a:r>
            <a:r>
              <a:rPr lang="en-US" sz="2000" dirty="0">
                <a:sym typeface="Symbol" charset="2"/>
              </a:rPr>
              <a:t> in-memory – </a:t>
            </a:r>
            <a:r>
              <a:rPr lang="en-US" sz="2000" b="1" dirty="0">
                <a:solidFill>
                  <a:srgbClr val="3366FF"/>
                </a:solidFill>
                <a:sym typeface="Symbol" charset="2"/>
              </a:rPr>
              <a:t>memory resident</a:t>
            </a:r>
            <a:r>
              <a:rPr lang="en-US" sz="2000" dirty="0">
                <a:sym typeface="Symbol" charset="2"/>
              </a:rPr>
              <a:t>,</a:t>
            </a:r>
            <a:r>
              <a:rPr lang="en-US" sz="2000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sz="2000" dirty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ym typeface="Symbol" charset="2"/>
              </a:rPr>
              <a:t>Initially valid–invalid bit is set to</a:t>
            </a:r>
            <a:r>
              <a:rPr lang="en-US" sz="2000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sz="2000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dirty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ym typeface="Symbol" charset="2"/>
              </a:rPr>
              <a:t>Example of a page table snapshot:</a:t>
            </a:r>
            <a:br>
              <a:rPr lang="en-US" sz="2000" dirty="0">
                <a:sym typeface="Symbol" charset="2"/>
              </a:rPr>
            </a:br>
            <a:br>
              <a:rPr lang="en-US" sz="2000" dirty="0">
                <a:sym typeface="Symbol" charset="2"/>
              </a:rPr>
            </a:br>
            <a:br>
              <a:rPr lang="en-US" sz="2000" dirty="0">
                <a:sym typeface="Symbol" charset="2"/>
              </a:rPr>
            </a:br>
            <a:br>
              <a:rPr lang="en-US" sz="2000" dirty="0">
                <a:sym typeface="Symbol" charset="2"/>
              </a:rPr>
            </a:br>
            <a:br>
              <a:rPr lang="en-US" sz="2000" dirty="0">
                <a:sym typeface="Symbol" charset="2"/>
              </a:rPr>
            </a:br>
            <a:br>
              <a:rPr lang="en-US" sz="2000" dirty="0">
                <a:sym typeface="Symbol" charset="2"/>
              </a:rPr>
            </a:br>
            <a:br>
              <a:rPr lang="en-US" sz="2000" dirty="0">
                <a:sym typeface="Symbol" charset="2"/>
              </a:rPr>
            </a:br>
            <a:br>
              <a:rPr lang="en-US" sz="2000" dirty="0">
                <a:sym typeface="Symbol" charset="2"/>
              </a:rPr>
            </a:br>
            <a:br>
              <a:rPr lang="en-US" sz="2000" dirty="0">
                <a:sym typeface="Symbol" charset="2"/>
              </a:rPr>
            </a:br>
            <a:br>
              <a:rPr lang="en-US" sz="2000" dirty="0">
                <a:sym typeface="Symbol" charset="2"/>
              </a:rPr>
            </a:br>
            <a:br>
              <a:rPr lang="en-US" sz="2000" dirty="0">
                <a:sym typeface="Symbol" charset="2"/>
              </a:rPr>
            </a:br>
            <a:endParaRPr lang="en-US" sz="2000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sz="2000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sz="2000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ym typeface="Symbol" charset="2"/>
              </a:rPr>
              <a:t>During address translation, if valid–invalid bit in page table entry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dirty="0">
                <a:sym typeface="Symbol" charset="2"/>
              </a:rPr>
              <a:t>      is</a:t>
            </a:r>
            <a:r>
              <a:rPr lang="en-US" sz="2000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sz="2000" dirty="0">
                <a:sym typeface="Symbol" charset="2"/>
              </a:rPr>
              <a:t>  page fault</a:t>
            </a: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2360613" y="2736850"/>
            <a:ext cx="2649537" cy="312261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" name="Line 5"/>
          <p:cNvSpPr>
            <a:spLocks noChangeShapeType="1"/>
          </p:cNvSpPr>
          <p:nvPr/>
        </p:nvSpPr>
        <p:spPr bwMode="auto">
          <a:xfrm>
            <a:off x="2286000" y="31162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6" name="Line 6"/>
          <p:cNvSpPr>
            <a:spLocks noChangeShapeType="1"/>
          </p:cNvSpPr>
          <p:nvPr/>
        </p:nvSpPr>
        <p:spPr bwMode="auto">
          <a:xfrm>
            <a:off x="2286000" y="35226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" name="Line 7"/>
          <p:cNvSpPr>
            <a:spLocks noChangeShapeType="1"/>
          </p:cNvSpPr>
          <p:nvPr/>
        </p:nvSpPr>
        <p:spPr bwMode="auto">
          <a:xfrm>
            <a:off x="2286000" y="39290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8" name="Line 8"/>
          <p:cNvSpPr>
            <a:spLocks noChangeShapeType="1"/>
          </p:cNvSpPr>
          <p:nvPr/>
        </p:nvSpPr>
        <p:spPr bwMode="auto">
          <a:xfrm>
            <a:off x="2286000" y="43354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9" name="Line 10"/>
          <p:cNvSpPr>
            <a:spLocks noChangeShapeType="1"/>
          </p:cNvSpPr>
          <p:nvPr/>
        </p:nvSpPr>
        <p:spPr bwMode="auto">
          <a:xfrm>
            <a:off x="2286000" y="47418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0" name="Line 11"/>
          <p:cNvSpPr>
            <a:spLocks noChangeShapeType="1"/>
          </p:cNvSpPr>
          <p:nvPr/>
        </p:nvSpPr>
        <p:spPr bwMode="auto">
          <a:xfrm>
            <a:off x="2286000" y="548481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1" name="Line 12"/>
          <p:cNvSpPr>
            <a:spLocks noChangeShapeType="1"/>
          </p:cNvSpPr>
          <p:nvPr/>
        </p:nvSpPr>
        <p:spPr bwMode="auto">
          <a:xfrm>
            <a:off x="2286000" y="58594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>
            <a:off x="4457700" y="2303463"/>
            <a:ext cx="0" cy="355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4602163" y="2711450"/>
            <a:ext cx="4064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4605338" y="3111500"/>
            <a:ext cx="40481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4602163" y="3511550"/>
            <a:ext cx="4064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4605338" y="3949700"/>
            <a:ext cx="40481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7" name="Text Box 18"/>
          <p:cNvSpPr txBox="1">
            <a:spLocks noChangeArrowheads="1"/>
          </p:cNvSpPr>
          <p:nvPr/>
        </p:nvSpPr>
        <p:spPr bwMode="auto">
          <a:xfrm>
            <a:off x="4641850" y="4375150"/>
            <a:ext cx="3270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4641850" y="5492750"/>
            <a:ext cx="3270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4641850" y="5410200"/>
            <a:ext cx="3270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60" name="Text Box 21"/>
          <p:cNvSpPr txBox="1">
            <a:spLocks noChangeArrowheads="1"/>
          </p:cNvSpPr>
          <p:nvPr/>
        </p:nvSpPr>
        <p:spPr bwMode="auto">
          <a:xfrm>
            <a:off x="3116263" y="4883150"/>
            <a:ext cx="5588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….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2841625" y="2286000"/>
            <a:ext cx="1219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</a:rPr>
              <a:t>Frame #</a:t>
            </a:r>
          </a:p>
        </p:txBody>
      </p:sp>
      <p:sp>
        <p:nvSpPr>
          <p:cNvPr id="62" name="Text Box 23"/>
          <p:cNvSpPr txBox="1">
            <a:spLocks noChangeArrowheads="1"/>
          </p:cNvSpPr>
          <p:nvPr/>
        </p:nvSpPr>
        <p:spPr bwMode="auto">
          <a:xfrm>
            <a:off x="4530725" y="2286000"/>
            <a:ext cx="1946275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</a:rPr>
              <a:t>valid-invalid bit</a:t>
            </a:r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5548312" y="4343400"/>
            <a:ext cx="1462088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Helvetica" charset="0"/>
              </a:rPr>
              <a:t>page table</a:t>
            </a:r>
          </a:p>
        </p:txBody>
      </p:sp>
      <p:cxnSp>
        <p:nvCxnSpPr>
          <p:cNvPr id="3" name="Straight Arrow Connector 2"/>
          <p:cNvCxnSpPr>
            <a:stCxn id="59" idx="3"/>
          </p:cNvCxnSpPr>
          <p:nvPr/>
        </p:nvCxnSpPr>
        <p:spPr>
          <a:xfrm>
            <a:off x="4968875" y="5614194"/>
            <a:ext cx="10509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72200" y="54102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Disk address</a:t>
            </a:r>
          </a:p>
        </p:txBody>
      </p:sp>
    </p:spTree>
    <p:extLst>
      <p:ext uri="{BB962C8B-B14F-4D97-AF65-F5344CB8AC3E}">
        <p14:creationId xmlns:p14="http://schemas.microsoft.com/office/powerpoint/2010/main" val="39106023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Page Fault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9144000" cy="5486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If the page in not in memory, first reference 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400" dirty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sz="2400" b="1" dirty="0">
                <a:solidFill>
                  <a:srgbClr val="3366FF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sz="2400" b="1" dirty="0">
              <a:solidFill>
                <a:srgbClr val="3366FF"/>
              </a:solidFill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>
                <a:sym typeface="Symbol" charset="2"/>
              </a:rPr>
              <a:t>Operating system looks at </a:t>
            </a:r>
            <a:r>
              <a:rPr lang="en-US" sz="2400" dirty="0">
                <a:solidFill>
                  <a:srgbClr val="FF0000"/>
                </a:solidFill>
                <a:sym typeface="Symbol" charset="2"/>
              </a:rPr>
              <a:t>PCB</a:t>
            </a:r>
            <a:r>
              <a:rPr lang="en-US" sz="2400" dirty="0">
                <a:sym typeface="Symbol" charset="2"/>
              </a:rPr>
              <a:t> to decide:</a:t>
            </a:r>
          </a:p>
          <a:p>
            <a:pPr marL="798989" lvl="1" indent="-342265">
              <a:lnSpc>
                <a:spcPct val="90000"/>
              </a:lnSpc>
            </a:pPr>
            <a:r>
              <a:rPr lang="en-US" sz="2400" dirty="0"/>
              <a:t>Invalid reference </a:t>
            </a:r>
            <a:r>
              <a:rPr lang="en-US" sz="2400" dirty="0">
                <a:sym typeface="Symbol" charset="2"/>
              </a:rPr>
              <a:t> abort</a:t>
            </a:r>
          </a:p>
          <a:p>
            <a:pPr marL="798989" lvl="1" indent="-342265">
              <a:lnSpc>
                <a:spcPct val="90000"/>
              </a:lnSpc>
            </a:pPr>
            <a:r>
              <a:rPr lang="en-US" sz="2400" dirty="0">
                <a:sym typeface="Symbol" charset="2"/>
              </a:rPr>
              <a:t>Just not in memory (load the page)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>
                <a:sym typeface="Symbol" charset="2"/>
              </a:rPr>
              <a:t>Get empty frame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>
                <a:sym typeface="Symbol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>
                <a:sym typeface="Symbol" charset="2"/>
              </a:rPr>
              <a:t>Reset page table to indicate page now in memory</a:t>
            </a:r>
            <a:br>
              <a:rPr lang="en-US" sz="2400" dirty="0">
                <a:sym typeface="Symbol" charset="2"/>
              </a:rPr>
            </a:br>
            <a:r>
              <a:rPr lang="en-US" sz="2400" dirty="0">
                <a:sym typeface="Symbol" charset="2"/>
              </a:rPr>
              <a:t>Set validation bit = </a:t>
            </a:r>
            <a:r>
              <a:rPr lang="en-US" sz="2400" b="1" dirty="0">
                <a:solidFill>
                  <a:srgbClr val="FF0000"/>
                </a:solidFill>
                <a:sym typeface="Symbol" charset="2"/>
              </a:rPr>
              <a:t>v</a:t>
            </a:r>
            <a:endParaRPr lang="en-US" sz="2400" dirty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>
                <a:sym typeface="Symbol" charset="2"/>
              </a:rPr>
              <a:t>Restart the instruction that caused the page fault</a:t>
            </a:r>
          </a:p>
        </p:txBody>
      </p:sp>
    </p:spTree>
    <p:extLst>
      <p:ext uri="{BB962C8B-B14F-4D97-AF65-F5344CB8AC3E}">
        <p14:creationId xmlns:p14="http://schemas.microsoft.com/office/powerpoint/2010/main" val="12381280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709" y="304800"/>
            <a:ext cx="7868709" cy="576263"/>
          </a:xfrm>
        </p:spPr>
        <p:txBody>
          <a:bodyPr/>
          <a:lstStyle/>
          <a:p>
            <a:pPr eaLnBrk="1" hangingPunct="1"/>
            <a:r>
              <a:rPr lang="en-US" sz="2800" dirty="0"/>
              <a:t>What Happens if There is no Free Frame?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10600" cy="563879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40 frames in memory</a:t>
            </a:r>
          </a:p>
          <a:p>
            <a:pPr lvl="1"/>
            <a:r>
              <a:rPr lang="en-US" dirty="0"/>
              <a:t>8 processes each needs 10 pages</a:t>
            </a:r>
          </a:p>
          <a:p>
            <a:pPr lvl="1"/>
            <a:r>
              <a:rPr lang="en-US" dirty="0"/>
              <a:t>5 of them never used</a:t>
            </a:r>
          </a:p>
          <a:p>
            <a:r>
              <a:rPr lang="en-US" dirty="0"/>
              <a:t>Two options</a:t>
            </a:r>
          </a:p>
          <a:p>
            <a:pPr lvl="1"/>
            <a:r>
              <a:rPr lang="en-US" dirty="0"/>
              <a:t>Run 4 processes (10 pages)</a:t>
            </a:r>
          </a:p>
          <a:p>
            <a:pPr lvl="1"/>
            <a:r>
              <a:rPr lang="en-US" dirty="0"/>
              <a:t>Run 8 processes (5 pages)</a:t>
            </a:r>
          </a:p>
          <a:p>
            <a:r>
              <a:rPr lang="en-US" dirty="0"/>
              <a:t>Increase the degree of multiprogramming</a:t>
            </a:r>
          </a:p>
          <a:p>
            <a:pPr lvl="1"/>
            <a:r>
              <a:rPr lang="en-US" dirty="0"/>
              <a:t>Over allocating memory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5100" b="1" dirty="0">
                <a:solidFill>
                  <a:srgbClr val="FF0000"/>
                </a:solidFill>
              </a:rPr>
              <a:t>Page fault</a:t>
            </a:r>
          </a:p>
          <a:p>
            <a:pPr lvl="1"/>
            <a:r>
              <a:rPr lang="en-US" sz="4700" b="1" dirty="0">
                <a:solidFill>
                  <a:srgbClr val="FF0000"/>
                </a:solidFill>
              </a:rPr>
              <a:t>No free frame</a:t>
            </a:r>
          </a:p>
          <a:p>
            <a:pPr lvl="1"/>
            <a:r>
              <a:rPr lang="en-US" dirty="0"/>
              <a:t>Terminate? swap out? replace the page?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Page replacement </a:t>
            </a:r>
            <a:r>
              <a:rPr lang="en-US" dirty="0"/>
              <a:t>– find some page in memory, not really in use, page it out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Performance – want an algorithm which will result in minimum number of page faults</a:t>
            </a:r>
          </a:p>
          <a:p>
            <a:pPr lvl="1"/>
            <a:endParaRPr lang="en-US" dirty="0"/>
          </a:p>
          <a:p>
            <a:r>
              <a:rPr lang="en-US" dirty="0"/>
              <a:t>Same page may be brought into memory several times</a:t>
            </a:r>
          </a:p>
        </p:txBody>
      </p:sp>
    </p:spTree>
    <p:extLst>
      <p:ext uri="{BB962C8B-B14F-4D97-AF65-F5344CB8AC3E}">
        <p14:creationId xmlns:p14="http://schemas.microsoft.com/office/powerpoint/2010/main" val="1002829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91092" y="277416"/>
            <a:ext cx="7995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Steps in Handling a Page Fault</a:t>
            </a:r>
          </a:p>
        </p:txBody>
      </p:sp>
      <p:pic>
        <p:nvPicPr>
          <p:cNvPr id="20483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2876" y="1084660"/>
            <a:ext cx="6127750" cy="511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124200" y="9144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PCB</a:t>
            </a:r>
          </a:p>
        </p:txBody>
      </p:sp>
    </p:spTree>
    <p:extLst>
      <p:ext uri="{BB962C8B-B14F-4D97-AF65-F5344CB8AC3E}">
        <p14:creationId xmlns:p14="http://schemas.microsoft.com/office/powerpoint/2010/main" val="2632508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Demand Paging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81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Extreme case – start process with </a:t>
            </a:r>
            <a:r>
              <a:rPr lang="en-US" i="1" dirty="0"/>
              <a:t>no</a:t>
            </a:r>
            <a:r>
              <a:rPr lang="en-US" dirty="0"/>
              <a:t> pages in memory</a:t>
            </a:r>
          </a:p>
          <a:p>
            <a:pPr lvl="1"/>
            <a:r>
              <a:rPr lang="en-US" dirty="0"/>
              <a:t>OS sets instruction pointer to first instruction of process, non-memory-resident -&gt; page fault</a:t>
            </a:r>
          </a:p>
          <a:p>
            <a:pPr lvl="1"/>
            <a:r>
              <a:rPr lang="en-US" dirty="0"/>
              <a:t>Swap in that page</a:t>
            </a:r>
          </a:p>
          <a:p>
            <a:pPr lvl="1"/>
            <a:r>
              <a:rPr lang="en-US" b="1" dirty="0">
                <a:solidFill>
                  <a:srgbClr val="3366FF"/>
                </a:solidFill>
              </a:rPr>
              <a:t>Pure demand paging</a:t>
            </a:r>
          </a:p>
          <a:p>
            <a:r>
              <a:rPr lang="en-US" dirty="0"/>
              <a:t>Actually, a given instruction could access multiple pages (instruction + data) -&gt; multiple page faults</a:t>
            </a:r>
          </a:p>
          <a:p>
            <a:pPr lvl="1"/>
            <a:r>
              <a:rPr lang="en-US" dirty="0"/>
              <a:t>Pain decreased because of </a:t>
            </a:r>
            <a:r>
              <a:rPr lang="en-US" b="1" dirty="0">
                <a:solidFill>
                  <a:srgbClr val="3366FF"/>
                </a:solidFill>
              </a:rPr>
              <a:t>locality of reference</a:t>
            </a:r>
          </a:p>
          <a:p>
            <a:r>
              <a:rPr lang="en-US" dirty="0">
                <a:solidFill>
                  <a:srgbClr val="FF0000"/>
                </a:solidFill>
              </a:rPr>
              <a:t>Hardware support </a:t>
            </a:r>
            <a:r>
              <a:rPr lang="en-US" dirty="0"/>
              <a:t>needed for demand paging</a:t>
            </a:r>
          </a:p>
          <a:p>
            <a:pPr lvl="1"/>
            <a:r>
              <a:rPr lang="en-US" dirty="0"/>
              <a:t>Page table with valid / invalid bit</a:t>
            </a:r>
          </a:p>
          <a:p>
            <a:pPr lvl="1"/>
            <a:r>
              <a:rPr lang="en-US" dirty="0"/>
              <a:t>Secondary memory (swap device with </a:t>
            </a:r>
            <a:r>
              <a:rPr lang="en-US" b="1" dirty="0">
                <a:solidFill>
                  <a:srgbClr val="3366FF"/>
                </a:solidFill>
              </a:rPr>
              <a:t>swap space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Instruction restart after page fault</a:t>
            </a:r>
          </a:p>
        </p:txBody>
      </p:sp>
    </p:spTree>
    <p:extLst>
      <p:ext uri="{BB962C8B-B14F-4D97-AF65-F5344CB8AC3E}">
        <p14:creationId xmlns:p14="http://schemas.microsoft.com/office/powerpoint/2010/main" val="34216215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18092" y="277416"/>
            <a:ext cx="7868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Steps in the ISR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143000"/>
            <a:ext cx="8534400" cy="5638800"/>
          </a:xfrm>
        </p:spPr>
        <p:txBody>
          <a:bodyPr/>
          <a:lstStyle/>
          <a:p>
            <a:pPr>
              <a:tabLst>
                <a:tab pos="2164715" algn="l"/>
                <a:tab pos="2857024" algn="l"/>
              </a:tabLst>
            </a:pPr>
            <a:r>
              <a:rPr lang="en-US" dirty="0"/>
              <a:t>In Demand Paging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Trap to the operating system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Save the user registers and process state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Determine that the interrupt was a page fault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Check that the page reference was legal and determine the location of the page on the disk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Get a free frame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Issue a read from the disk to a free frame:</a:t>
            </a:r>
          </a:p>
          <a:p>
            <a:pPr marL="798989" lvl="1" indent="-342265"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Wait in a queue for this device until the read request is serviced</a:t>
            </a:r>
          </a:p>
          <a:p>
            <a:pPr marL="798989" lvl="1" indent="-342265"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Wait for the device seek and/or latency time</a:t>
            </a:r>
          </a:p>
          <a:p>
            <a:pPr marL="798989" lvl="1" indent="-342265"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Begin the transfer of the page to a free frame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While waiting, allocate the CPU to some other user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Receive an interrupt from the disk I/O subsystem (I/O completed)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Save the registers and process state of the running process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Determine that the interrupt was from the disk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Correct the page table and other tables to show page is now in memory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Wait for the CPU to be allocated to this process again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Restore the user registers, process state, and new page table, and then resume the interrupted instruction</a:t>
            </a:r>
          </a:p>
          <a:p>
            <a:pPr>
              <a:tabLst>
                <a:tab pos="2164715" algn="l"/>
                <a:tab pos="2857024" algn="l"/>
              </a:tabLst>
            </a:pPr>
            <a:endParaRPr lang="en-US" dirty="0">
              <a:sym typeface="Symbol" charset="2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838198"/>
            <a:ext cx="4343400" cy="173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70659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18092" y="277416"/>
            <a:ext cx="7868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Performance of Demand Paging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2164715" algn="l"/>
                <a:tab pos="2857024" algn="l"/>
              </a:tabLst>
            </a:pPr>
            <a:r>
              <a:rPr lang="en-US" dirty="0"/>
              <a:t>Page Fault Rate 0 </a:t>
            </a:r>
            <a:r>
              <a:rPr lang="en-US" dirty="0">
                <a:sym typeface="Symbol" charset="2"/>
              </a:rPr>
              <a:t> </a:t>
            </a:r>
            <a:r>
              <a:rPr lang="en-US" i="1" dirty="0">
                <a:sym typeface="Symbol" charset="2"/>
              </a:rPr>
              <a:t>p</a:t>
            </a:r>
            <a:r>
              <a:rPr lang="en-US" dirty="0">
                <a:sym typeface="Symbol" charset="2"/>
              </a:rPr>
              <a:t>  1</a:t>
            </a:r>
          </a:p>
          <a:p>
            <a:pPr lvl="1">
              <a:tabLst>
                <a:tab pos="2164715" algn="l"/>
                <a:tab pos="2857024" algn="l"/>
              </a:tabLst>
            </a:pPr>
            <a:r>
              <a:rPr lang="en-US" dirty="0">
                <a:sym typeface="Symbol" charset="2"/>
              </a:rPr>
              <a:t>if </a:t>
            </a:r>
            <a:r>
              <a:rPr lang="en-US" i="1" dirty="0">
                <a:sym typeface="Symbol" charset="2"/>
              </a:rPr>
              <a:t>p</a:t>
            </a:r>
            <a:r>
              <a:rPr lang="en-US" dirty="0">
                <a:sym typeface="Symbol" charset="2"/>
              </a:rPr>
              <a:t> = 0 no page faults </a:t>
            </a:r>
          </a:p>
          <a:p>
            <a:pPr lvl="1">
              <a:tabLst>
                <a:tab pos="2164715" algn="l"/>
                <a:tab pos="2857024" algn="l"/>
              </a:tabLst>
            </a:pPr>
            <a:r>
              <a:rPr lang="en-US" dirty="0">
                <a:sym typeface="Symbol" charset="2"/>
              </a:rPr>
              <a:t>if </a:t>
            </a:r>
            <a:r>
              <a:rPr lang="en-US" i="1" dirty="0">
                <a:sym typeface="Symbol" charset="2"/>
              </a:rPr>
              <a:t>p</a:t>
            </a:r>
            <a:r>
              <a:rPr lang="en-US" dirty="0">
                <a:sym typeface="Symbol" charset="2"/>
              </a:rPr>
              <a:t> = 1, every reference is a fault</a:t>
            </a:r>
            <a:br>
              <a:rPr lang="en-US" dirty="0">
                <a:sym typeface="Symbol" charset="2"/>
              </a:rPr>
            </a:br>
            <a:endParaRPr lang="en-US" dirty="0">
              <a:sym typeface="Symbol" charset="2"/>
            </a:endParaRPr>
          </a:p>
          <a:p>
            <a:pPr>
              <a:tabLst>
                <a:tab pos="2164715" algn="l"/>
                <a:tab pos="2857024" algn="l"/>
              </a:tabLst>
            </a:pPr>
            <a:r>
              <a:rPr lang="en-US" dirty="0">
                <a:sym typeface="Symbol" charset="2"/>
              </a:rPr>
              <a:t>Effective Access Time (EAT)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>
                <a:sym typeface="Symbol" charset="2"/>
              </a:rPr>
              <a:t>		EAT = (1 – </a:t>
            </a:r>
            <a:r>
              <a:rPr lang="en-US" i="1" dirty="0">
                <a:sym typeface="Symbol" charset="2"/>
              </a:rPr>
              <a:t>p</a:t>
            </a:r>
            <a:r>
              <a:rPr lang="en-US" dirty="0">
                <a:sym typeface="Symbol" charset="2"/>
              </a:rPr>
              <a:t>) x memory access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>
                <a:sym typeface="Symbol" charset="2"/>
              </a:rPr>
              <a:t>			+ </a:t>
            </a:r>
            <a:r>
              <a:rPr lang="en-US" i="1" dirty="0">
                <a:sym typeface="Symbol" charset="2"/>
              </a:rPr>
              <a:t>p</a:t>
            </a:r>
            <a:r>
              <a:rPr lang="en-US" dirty="0">
                <a:sym typeface="Symbol" charset="2"/>
              </a:rPr>
              <a:t> (page fault overhead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>
                <a:sym typeface="Symbol" charset="2"/>
              </a:rPr>
              <a:t>			           + swap page out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>
                <a:sym typeface="Symbol" charset="2"/>
              </a:rPr>
              <a:t>			           + swap page in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>
                <a:sym typeface="Symbol" charset="2"/>
              </a:rPr>
              <a:t>			           + restart overhead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>
                <a:sym typeface="Symbol" charset="2"/>
              </a:rPr>
              <a:t>                                                    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914400"/>
            <a:ext cx="716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Demand paging affects the performance of the computer systems </a:t>
            </a:r>
          </a:p>
        </p:txBody>
      </p:sp>
    </p:spTree>
    <p:extLst>
      <p:ext uri="{BB962C8B-B14F-4D97-AF65-F5344CB8AC3E}">
        <p14:creationId xmlns:p14="http://schemas.microsoft.com/office/powerpoint/2010/main" val="124780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Hardware Address Protection with Base and Limit Registers</a:t>
            </a:r>
          </a:p>
        </p:txBody>
      </p:sp>
      <p:pic>
        <p:nvPicPr>
          <p:cNvPr id="8195" name="Content Placeholder 4" descr="8.02.pdf"/>
          <p:cNvPicPr>
            <a:picLocks noGrp="1" noChangeAspect="1"/>
          </p:cNvPicPr>
          <p:nvPr>
            <p:ph idx="1"/>
          </p:nvPr>
        </p:nvPicPr>
        <p:blipFill>
          <a:blip r:embed="rId2"/>
          <a:srcRect t="-12790" b="-12790"/>
          <a:stretch>
            <a:fillRect/>
          </a:stretch>
        </p:blipFill>
        <p:spPr>
          <a:xfrm>
            <a:off x="1464733" y="1768079"/>
            <a:ext cx="6688667" cy="3682603"/>
          </a:xfrm>
        </p:spPr>
      </p:pic>
      <p:sp>
        <p:nvSpPr>
          <p:cNvPr id="2" name="TextBox 1"/>
          <p:cNvSpPr txBox="1"/>
          <p:nvPr/>
        </p:nvSpPr>
        <p:spPr>
          <a:xfrm>
            <a:off x="457200" y="560206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OS loads the base &amp; limit reg.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Privileged instruction</a:t>
            </a:r>
          </a:p>
        </p:txBody>
      </p:sp>
    </p:spTree>
    <p:extLst>
      <p:ext uri="{BB962C8B-B14F-4D97-AF65-F5344CB8AC3E}">
        <p14:creationId xmlns:p14="http://schemas.microsoft.com/office/powerpoint/2010/main" val="35062905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35567" y="277416"/>
            <a:ext cx="77512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Demand Paging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105400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1774667" algn="l"/>
                <a:tab pos="2279174" algn="l"/>
              </a:tabLst>
            </a:pPr>
            <a:r>
              <a:rPr lang="en-US" dirty="0"/>
              <a:t>Memory access time = 200 nanoseconds</a:t>
            </a:r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/>
              <a:t>Average page-fault service time = 8 milliseconds</a:t>
            </a:r>
            <a:br>
              <a:rPr lang="en-US" dirty="0"/>
            </a:br>
            <a:endParaRPr lang="en-US" dirty="0"/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/>
              <a:t>EAT = (1 – p) x 200 + p (8 milliseconds) 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/>
              <a:t>	        = (1 – p ) x 200 + p x 8,000,000 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/>
              <a:t>              = 200 + p x 7,999,800</a:t>
            </a:r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/>
              <a:t>If one access out of 1,000 causes a page fault, then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/>
              <a:t>         EAT = 8.2 microseconds. 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/>
              <a:t>      This is a slowdown by a factor of 40!!</a:t>
            </a:r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/>
              <a:t>If want performance degradation &lt; 10 percent</a:t>
            </a:r>
          </a:p>
          <a:p>
            <a:pPr lvl="1">
              <a:tabLst>
                <a:tab pos="1774667" algn="l"/>
                <a:tab pos="2279174" algn="l"/>
              </a:tabLst>
            </a:pPr>
            <a:r>
              <a:rPr lang="en-US" dirty="0"/>
              <a:t>220 &gt; 200 + 7,999,800 x p</a:t>
            </a:r>
            <a:br>
              <a:rPr lang="en-US" dirty="0"/>
            </a:br>
            <a:r>
              <a:rPr lang="en-US" dirty="0"/>
              <a:t>20 &gt; 7,999,800 x p</a:t>
            </a:r>
          </a:p>
          <a:p>
            <a:pPr lvl="1">
              <a:tabLst>
                <a:tab pos="1774667" algn="l"/>
                <a:tab pos="2279174" algn="l"/>
              </a:tabLst>
            </a:pPr>
            <a:r>
              <a:rPr lang="en-US" dirty="0"/>
              <a:t>p &lt; .0000025</a:t>
            </a:r>
          </a:p>
          <a:p>
            <a:pPr lvl="1">
              <a:tabLst>
                <a:tab pos="1774667" algn="l"/>
                <a:tab pos="2279174" algn="l"/>
              </a:tabLst>
            </a:pPr>
            <a:r>
              <a:rPr lang="en-US" dirty="0"/>
              <a:t>&lt; one page fault in every 400,000 memory accesses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/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5791200"/>
            <a:ext cx="632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Better utilization of swap space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419600"/>
            <a:ext cx="1371600" cy="214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1200" y="62600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Swap space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010400" y="6312188"/>
            <a:ext cx="381000" cy="1325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1846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08567" y="277416"/>
            <a:ext cx="78782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Allocation of Frames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41783" cy="5474494"/>
          </a:xfrm>
        </p:spPr>
        <p:txBody>
          <a:bodyPr>
            <a:normAutofit/>
          </a:bodyPr>
          <a:lstStyle/>
          <a:p>
            <a:r>
              <a:rPr lang="en-US" dirty="0"/>
              <a:t>How do we allocate the fixed amount of memory among various processes?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Single user system</a:t>
            </a:r>
          </a:p>
          <a:p>
            <a:pPr lvl="1"/>
            <a:r>
              <a:rPr lang="en-US" dirty="0"/>
              <a:t>Trivial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29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08567" y="277416"/>
            <a:ext cx="78782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Allocation of Frames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41783" cy="54744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Each process needs </a:t>
            </a:r>
            <a:r>
              <a:rPr lang="en-US" i="1" dirty="0"/>
              <a:t>minimum</a:t>
            </a:r>
            <a:r>
              <a:rPr lang="en-US" dirty="0"/>
              <a:t> number of frames</a:t>
            </a:r>
          </a:p>
          <a:p>
            <a:r>
              <a:rPr lang="en-US" dirty="0"/>
              <a:t>Minimum number is defined by the instruction set</a:t>
            </a:r>
          </a:p>
          <a:p>
            <a:r>
              <a:rPr lang="en-US" dirty="0"/>
              <a:t>Page fault forces to restart the instruction </a:t>
            </a:r>
          </a:p>
          <a:p>
            <a:pPr lvl="1"/>
            <a:r>
              <a:rPr lang="en-US" dirty="0"/>
              <a:t>Enough frames to hold all the pages for that instruction </a:t>
            </a:r>
          </a:p>
          <a:p>
            <a:r>
              <a:rPr lang="en-US" dirty="0"/>
              <a:t>Example:  </a:t>
            </a:r>
          </a:p>
          <a:p>
            <a:pPr lvl="1"/>
            <a:r>
              <a:rPr lang="en-US" dirty="0"/>
              <a:t>Single address instruction (2 frames)</a:t>
            </a:r>
          </a:p>
          <a:p>
            <a:pPr lvl="1"/>
            <a:r>
              <a:rPr lang="en-US" dirty="0"/>
              <a:t>Two address instruction (3 frames)</a:t>
            </a:r>
          </a:p>
          <a:p>
            <a:r>
              <a:rPr lang="en-US" i="1" dirty="0"/>
              <a:t>Maximum </a:t>
            </a:r>
            <a:r>
              <a:rPr lang="en-US" dirty="0"/>
              <a:t>of course is total frames in the system</a:t>
            </a:r>
          </a:p>
          <a:p>
            <a:r>
              <a:rPr lang="en-US" dirty="0"/>
              <a:t>Two major allocation schemes</a:t>
            </a:r>
          </a:p>
          <a:p>
            <a:pPr lvl="1"/>
            <a:r>
              <a:rPr lang="en-US" dirty="0"/>
              <a:t>fixed allocation</a:t>
            </a:r>
          </a:p>
          <a:p>
            <a:pPr lvl="1"/>
            <a:r>
              <a:rPr lang="en-US" dirty="0"/>
              <a:t>proportional allocation</a:t>
            </a:r>
          </a:p>
        </p:txBody>
      </p:sp>
    </p:spTree>
    <p:extLst>
      <p:ext uri="{BB962C8B-B14F-4D97-AF65-F5344CB8AC3E}">
        <p14:creationId xmlns:p14="http://schemas.microsoft.com/office/powerpoint/2010/main" val="32895575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717" y="277416"/>
            <a:ext cx="79480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Fixed and proportional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072967" cy="5254227"/>
          </a:xfrm>
        </p:spPr>
        <p:txBody>
          <a:bodyPr>
            <a:normAutofit/>
          </a:bodyPr>
          <a:lstStyle/>
          <a:p>
            <a:r>
              <a:rPr lang="en-US" sz="2400" dirty="0"/>
              <a:t>Equal allocation – m frames and n processes</a:t>
            </a:r>
          </a:p>
          <a:p>
            <a:pPr lvl="1"/>
            <a:r>
              <a:rPr lang="en-US" sz="2000" dirty="0"/>
              <a:t>Each process gets m/n</a:t>
            </a:r>
          </a:p>
          <a:p>
            <a:r>
              <a:rPr lang="en-US" sz="2400" dirty="0"/>
              <a:t>For example, if there are 100 frames (after allocating frames for the OS) and 5 processes, give each process 20 frames</a:t>
            </a:r>
          </a:p>
          <a:p>
            <a:pPr lvl="1"/>
            <a:r>
              <a:rPr lang="en-US" sz="2400" dirty="0"/>
              <a:t>Keep some as free frame buffer pool</a:t>
            </a:r>
          </a:p>
          <a:p>
            <a:r>
              <a:rPr lang="en-US" sz="2400" dirty="0"/>
              <a:t>Unfair for small and large sized processes</a:t>
            </a:r>
          </a:p>
          <a:p>
            <a:r>
              <a:rPr lang="en-US" sz="2400" dirty="0"/>
              <a:t>Proportional allocation – Allocate according to the size of process</a:t>
            </a:r>
          </a:p>
          <a:p>
            <a:pPr lvl="1"/>
            <a:r>
              <a:rPr lang="en-US" sz="2400" dirty="0"/>
              <a:t>Dynamic as degree of multiprogramming, process sizes change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563235"/>
              </p:ext>
            </p:extLst>
          </p:nvPr>
        </p:nvGraphicFramePr>
        <p:xfrm>
          <a:off x="1371600" y="5105400"/>
          <a:ext cx="2857500" cy="1612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320" imgH="1612800" progId="Equation.3">
                  <p:embed/>
                </p:oleObj>
              </mc:Choice>
              <mc:Fallback>
                <p:oleObj name="Equation" r:id="rId3" imgW="2857320" imgH="16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105400"/>
                        <a:ext cx="2857500" cy="16121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1783292" y="3793331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/>
          <p:cNvSpPr>
            <a:spLocks noChangeShapeType="1"/>
          </p:cNvSpPr>
          <p:nvPr/>
        </p:nvSpPr>
        <p:spPr bwMode="auto">
          <a:xfrm>
            <a:off x="1783292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1783292" y="4988719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/>
          <p:cNvSpPr>
            <a:spLocks noChangeShapeType="1"/>
          </p:cNvSpPr>
          <p:nvPr/>
        </p:nvSpPr>
        <p:spPr bwMode="auto">
          <a:xfrm>
            <a:off x="1775883" y="4455319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075159"/>
              </p:ext>
            </p:extLst>
          </p:nvPr>
        </p:nvGraphicFramePr>
        <p:xfrm>
          <a:off x="6324600" y="4821151"/>
          <a:ext cx="1524000" cy="1871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68400" imgH="1435100" progId="Equation.3">
                  <p:embed/>
                </p:oleObj>
              </mc:Choice>
              <mc:Fallback>
                <p:oleObj name="Equation" r:id="rId5" imgW="1168400" imgH="143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821151"/>
                        <a:ext cx="1524000" cy="18713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68571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866776" y="277416"/>
            <a:ext cx="7820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Priority Allocation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04926"/>
            <a:ext cx="8686800" cy="5324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Allocation of frames</a:t>
            </a:r>
          </a:p>
          <a:p>
            <a:r>
              <a:rPr lang="en-US" dirty="0"/>
              <a:t>Depends on multiprogramming level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a proportional allocation scheme using priorities along with size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368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3776" y="277416"/>
            <a:ext cx="7693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Need For Page Replacement</a:t>
            </a:r>
          </a:p>
        </p:txBody>
      </p:sp>
      <p:pic>
        <p:nvPicPr>
          <p:cNvPr id="30723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1917" y="970360"/>
            <a:ext cx="7004050" cy="5101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14400" y="8498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745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81000" y="849868"/>
            <a:ext cx="533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81200" y="226689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971800" y="1828800"/>
            <a:ext cx="304800" cy="3048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20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3776" y="277416"/>
            <a:ext cx="7693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Need For Page Replacement</a:t>
            </a:r>
          </a:p>
        </p:txBody>
      </p:sp>
      <p:pic>
        <p:nvPicPr>
          <p:cNvPr id="30723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1917" y="970360"/>
            <a:ext cx="7004050" cy="5101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14400" y="8498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745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81000" y="3745468"/>
            <a:ext cx="533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41917" y="4495800"/>
            <a:ext cx="6582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883" y="4267200"/>
            <a:ext cx="56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226689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1443700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Basic Page Replacement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39466"/>
            <a:ext cx="8610600" cy="5037534"/>
          </a:xfrm>
        </p:spPr>
        <p:txBody>
          <a:bodyPr>
            <a:normAutofit fontScale="70000" lnSpcReduction="20000"/>
          </a:bodyPr>
          <a:lstStyle/>
          <a:p>
            <a:pPr marL="380048" indent="-380048">
              <a:buFont typeface="Monotype Sorts" charset="2"/>
              <a:buAutoNum type="arabicPeriod"/>
            </a:pPr>
            <a:r>
              <a:rPr lang="en-US" dirty="0"/>
              <a:t>Find the location of the desired page on disk</a:t>
            </a:r>
            <a:br>
              <a:rPr lang="en-US" dirty="0"/>
            </a:br>
            <a:endParaRPr lang="en-US" dirty="0"/>
          </a:p>
          <a:p>
            <a:pPr marL="380048" indent="-380048">
              <a:buFont typeface="Monotype Sorts" charset="2"/>
              <a:buAutoNum type="arabicPeriod"/>
            </a:pPr>
            <a:r>
              <a:rPr lang="en-US" dirty="0"/>
              <a:t>Find a free frame:</a:t>
            </a:r>
            <a:br>
              <a:rPr lang="en-US" dirty="0"/>
            </a:br>
            <a:r>
              <a:rPr lang="en-US" dirty="0"/>
              <a:t>   -  If there is a free frame, use it</a:t>
            </a:r>
            <a:br>
              <a:rPr lang="en-US" dirty="0"/>
            </a:br>
            <a:r>
              <a:rPr lang="en-US" dirty="0"/>
              <a:t>   -  If there is no free frame, use a </a:t>
            </a:r>
            <a:r>
              <a:rPr lang="en-US" dirty="0">
                <a:solidFill>
                  <a:srgbClr val="C00000"/>
                </a:solidFill>
              </a:rPr>
              <a:t>page replacement algorithm</a:t>
            </a:r>
            <a:r>
              <a:rPr lang="en-US" dirty="0"/>
              <a:t> to select a </a:t>
            </a:r>
            <a:r>
              <a:rPr lang="en-US" b="1" dirty="0">
                <a:solidFill>
                  <a:srgbClr val="3366FF"/>
                </a:solidFill>
              </a:rPr>
              <a:t>victim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b="1" dirty="0">
                <a:solidFill>
                  <a:srgbClr val="3366FF"/>
                </a:solidFill>
              </a:rPr>
              <a:t>frame (of that process)</a:t>
            </a:r>
            <a:br>
              <a:rPr lang="en-US" b="1" dirty="0">
                <a:solidFill>
                  <a:srgbClr val="3366FF"/>
                </a:solidFill>
              </a:rPr>
            </a:br>
            <a:r>
              <a:rPr lang="en-US" b="1" dirty="0">
                <a:solidFill>
                  <a:srgbClr val="3366FF"/>
                </a:solidFill>
              </a:rPr>
              <a:t>	- </a:t>
            </a:r>
            <a:r>
              <a:rPr lang="en-US" dirty="0"/>
              <a:t>Write victim frame to disk</a:t>
            </a:r>
            <a:br>
              <a:rPr lang="en-US" dirty="0"/>
            </a:br>
            <a:endParaRPr lang="en-US" dirty="0"/>
          </a:p>
          <a:p>
            <a:pPr marL="380048" indent="-380048">
              <a:buFont typeface="Monotype Sorts" charset="2"/>
              <a:buAutoNum type="arabicPeriod"/>
            </a:pPr>
            <a:r>
              <a:rPr lang="en-US" dirty="0"/>
              <a:t>Bring  the desired page into the (newly) free frame; update the page and frame tables</a:t>
            </a:r>
            <a:br>
              <a:rPr lang="en-US" dirty="0"/>
            </a:br>
            <a:endParaRPr lang="en-US" dirty="0"/>
          </a:p>
          <a:p>
            <a:pPr marL="380048" indent="-380048">
              <a:buFont typeface="Monotype Sorts" charset="2"/>
              <a:buAutoNum type="arabicPeriod"/>
            </a:pPr>
            <a:r>
              <a:rPr lang="en-US" dirty="0"/>
              <a:t>Continue the process by restarting the instruction that caused the trap</a:t>
            </a:r>
          </a:p>
          <a:p>
            <a:pPr marL="380048" indent="-380048">
              <a:buFont typeface="Monotype Sorts" charset="2"/>
              <a:buAutoNum type="arabicPeriod"/>
            </a:pPr>
            <a:endParaRPr lang="en-US" dirty="0"/>
          </a:p>
          <a:p>
            <a:pPr marL="380048" indent="-380048">
              <a:buNone/>
            </a:pPr>
            <a:r>
              <a:rPr lang="en-US" dirty="0">
                <a:solidFill>
                  <a:srgbClr val="C00000"/>
                </a:solidFill>
              </a:rPr>
              <a:t>Note now potentially 2 page transfers for page fault – increasing Effective memory access time</a:t>
            </a:r>
          </a:p>
        </p:txBody>
      </p:sp>
    </p:spTree>
    <p:extLst>
      <p:ext uri="{BB962C8B-B14F-4D97-AF65-F5344CB8AC3E}">
        <p14:creationId xmlns:p14="http://schemas.microsoft.com/office/powerpoint/2010/main" val="40068103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2350" y="277416"/>
            <a:ext cx="76644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Page Replacement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209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7246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59485"/>
            <a:ext cx="7200900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18754" y="2450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" y="2754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" name="Right Arrow 1"/>
          <p:cNvSpPr/>
          <p:nvPr/>
        </p:nvSpPr>
        <p:spPr>
          <a:xfrm>
            <a:off x="533400" y="28194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427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2350" y="277416"/>
            <a:ext cx="76644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Page Replacement</a:t>
            </a:r>
          </a:p>
        </p:txBody>
      </p:sp>
      <p:pic>
        <p:nvPicPr>
          <p:cNvPr id="32771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1575" y="1020366"/>
            <a:ext cx="7026275" cy="51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295400" y="2438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400" y="2754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43800" y="39624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3200" y="241601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74368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6605</Words>
  <Application>Microsoft Office PowerPoint</Application>
  <PresentationFormat>On-screen Show (4:3)</PresentationFormat>
  <Paragraphs>1375</Paragraphs>
  <Slides>130</Slides>
  <Notes>100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8" baseType="lpstr">
      <vt:lpstr>Arial</vt:lpstr>
      <vt:lpstr>Calibri</vt:lpstr>
      <vt:lpstr>Helvetica</vt:lpstr>
      <vt:lpstr>Monotype Sorts</vt:lpstr>
      <vt:lpstr>Symbol</vt:lpstr>
      <vt:lpstr>Times New Roman</vt:lpstr>
      <vt:lpstr>Office Theme</vt:lpstr>
      <vt:lpstr>Equation</vt:lpstr>
      <vt:lpstr>PowerPoint Presentation</vt:lpstr>
      <vt:lpstr>Memory management</vt:lpstr>
      <vt:lpstr>Memory management</vt:lpstr>
      <vt:lpstr>Memory management</vt:lpstr>
      <vt:lpstr>Background</vt:lpstr>
      <vt:lpstr>Logical vs. Physical Address Space</vt:lpstr>
      <vt:lpstr>Background</vt:lpstr>
      <vt:lpstr>Base and Limit Registers</vt:lpstr>
      <vt:lpstr>Hardware Address Protection with Base and Limit Registers</vt:lpstr>
      <vt:lpstr>Address Binding</vt:lpstr>
      <vt:lpstr>Multistep Processing of a User Program </vt:lpstr>
      <vt:lpstr>Binding of Instructions and Data to Memory</vt:lpstr>
      <vt:lpstr>Logical vs. Physical Address Space</vt:lpstr>
      <vt:lpstr>Memory-Management Unit (MMU)</vt:lpstr>
      <vt:lpstr>Dynamic relocation using a  relocation register</vt:lpstr>
      <vt:lpstr>PowerPoint Presentation</vt:lpstr>
      <vt:lpstr>Contiguous Allocation</vt:lpstr>
      <vt:lpstr>Contiguous Allocation (Cont.)</vt:lpstr>
      <vt:lpstr>Contiguous Allocation (Cont.)</vt:lpstr>
      <vt:lpstr>Dynamic Storage-Allocation Problem</vt:lpstr>
      <vt:lpstr>Hardware Support for Relocation  and Limit Registers</vt:lpstr>
      <vt:lpstr>Fragmentation</vt:lpstr>
      <vt:lpstr>Fragmentation (Cont.)</vt:lpstr>
      <vt:lpstr>PowerPoint Presentation</vt:lpstr>
      <vt:lpstr>Paging</vt:lpstr>
      <vt:lpstr>Paging Model of Logical and Physical Memory</vt:lpstr>
      <vt:lpstr>Address Translation Scheme</vt:lpstr>
      <vt:lpstr>Paging Hardware</vt:lpstr>
      <vt:lpstr>Paging Example</vt:lpstr>
      <vt:lpstr>Paging </vt:lpstr>
      <vt:lpstr>PowerPoint Presentation</vt:lpstr>
      <vt:lpstr>PowerPoint Presentation</vt:lpstr>
      <vt:lpstr>Free Frames</vt:lpstr>
      <vt:lpstr>Implementation of Page Table</vt:lpstr>
      <vt:lpstr>Associative memory</vt:lpstr>
      <vt:lpstr>Associative Memory</vt:lpstr>
      <vt:lpstr>Implementation of Page Table</vt:lpstr>
      <vt:lpstr>Paging Hardware With TLB</vt:lpstr>
      <vt:lpstr>Effective Access Time</vt:lpstr>
      <vt:lpstr>Memory Protection</vt:lpstr>
      <vt:lpstr>Valid (v) or Invalid (i)  Bit In A Page Table</vt:lpstr>
      <vt:lpstr>Shared Pages Example</vt:lpstr>
      <vt:lpstr>Shared Pages Example</vt:lpstr>
      <vt:lpstr>Data share: example</vt:lpstr>
      <vt:lpstr>Structure of the Page Table</vt:lpstr>
      <vt:lpstr>Hierarchical Page Tables</vt:lpstr>
      <vt:lpstr>Two-Level Page-Table Scheme</vt:lpstr>
      <vt:lpstr>Two-Level Paging Example</vt:lpstr>
      <vt:lpstr>Two-Level Page-Table Scheme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PowerPoint Presentation</vt:lpstr>
      <vt:lpstr>PowerPoint Presentation</vt:lpstr>
      <vt:lpstr>Memory image </vt:lpstr>
      <vt:lpstr>Executable file and virtual address</vt:lpstr>
      <vt:lpstr>Segmentation Architecture </vt:lpstr>
      <vt:lpstr>Example of Segmentation</vt:lpstr>
      <vt:lpstr>Segmentation Hardware</vt:lpstr>
      <vt:lpstr>Example of Segmentation</vt:lpstr>
      <vt:lpstr>Segmentation Architecture </vt:lpstr>
      <vt:lpstr>Segmentation with Paging</vt:lpstr>
      <vt:lpstr>Segmentation with Paging</vt:lpstr>
      <vt:lpstr>Logical to Physical Address  Translation in Pentium</vt:lpstr>
      <vt:lpstr>Example: The Intel Pentium</vt:lpstr>
      <vt:lpstr>Intel Pentium Segmentation</vt:lpstr>
      <vt:lpstr>Pentium Paging Architecture</vt:lpstr>
      <vt:lpstr>PowerPoint Presentation</vt:lpstr>
      <vt:lpstr>Background</vt:lpstr>
      <vt:lpstr>Virtual Memory That is  Larger Than Physical Memory</vt:lpstr>
      <vt:lpstr>Classical paging</vt:lpstr>
      <vt:lpstr>Background</vt:lpstr>
      <vt:lpstr>Demand Paging</vt:lpstr>
      <vt:lpstr>Transfer of a Paged Memory to  Contiguous Disk Space</vt:lpstr>
      <vt:lpstr>Page Table When Some Pages  Are Not in Main Memory</vt:lpstr>
      <vt:lpstr>Valid-Invalid Bit</vt:lpstr>
      <vt:lpstr>Page Fault</vt:lpstr>
      <vt:lpstr>What Happens if There is no Free Frame?</vt:lpstr>
      <vt:lpstr>Steps in Handling a Page Fault</vt:lpstr>
      <vt:lpstr>Pure Demand Paging</vt:lpstr>
      <vt:lpstr>Steps in the ISR</vt:lpstr>
      <vt:lpstr>Performance of Demand Paging</vt:lpstr>
      <vt:lpstr>Demand Paging Example</vt:lpstr>
      <vt:lpstr>Allocation of Frames</vt:lpstr>
      <vt:lpstr>Allocation of Frames</vt:lpstr>
      <vt:lpstr>Fixed and proportional Allocation</vt:lpstr>
      <vt:lpstr>Priority Allocation</vt:lpstr>
      <vt:lpstr>Need For Page Replacement</vt:lpstr>
      <vt:lpstr>Need For Page Replacement</vt:lpstr>
      <vt:lpstr>Basic Page Replacement</vt:lpstr>
      <vt:lpstr>Page Replacement</vt:lpstr>
      <vt:lpstr>Page Replacement</vt:lpstr>
      <vt:lpstr>Evaluation</vt:lpstr>
      <vt:lpstr>Graph of Page Faults Versus  The Number of Frames</vt:lpstr>
      <vt:lpstr>First-In-First-Out (FIFO) Algorithm</vt:lpstr>
      <vt:lpstr>FIFO Page Replacement</vt:lpstr>
      <vt:lpstr>Optimal Algorithm</vt:lpstr>
      <vt:lpstr>Optimal Page Replacement</vt:lpstr>
      <vt:lpstr>Least Recently Used (LRU) Algorithm</vt:lpstr>
      <vt:lpstr>LRU Algorithm-Implementation  </vt:lpstr>
      <vt:lpstr>LRU Algorithm-Implementation  </vt:lpstr>
      <vt:lpstr>LRU Approximation Algorithms</vt:lpstr>
      <vt:lpstr>PowerPoint Presentation</vt:lpstr>
      <vt:lpstr>LRU Approximation Algorithms</vt:lpstr>
      <vt:lpstr>Second-Chance (clock) Page-Replacement Algorithm</vt:lpstr>
      <vt:lpstr>Counting Algorithms</vt:lpstr>
      <vt:lpstr>Graph of Page Faults Versus  The Number of Frames</vt:lpstr>
      <vt:lpstr>FIFO Example –  Program - 5 pages,  3 frames of Memory allocated</vt:lpstr>
      <vt:lpstr>FIFO Example –  Program - 5 pages,  4 frames of Memory allocated</vt:lpstr>
      <vt:lpstr>Belady's Anomaly</vt:lpstr>
      <vt:lpstr>Belady’s Anomaly</vt:lpstr>
      <vt:lpstr>Stack Algorithms</vt:lpstr>
      <vt:lpstr>PowerPoint Presentation</vt:lpstr>
      <vt:lpstr>Global vs. Local Allocation</vt:lpstr>
      <vt:lpstr>Thrashing</vt:lpstr>
      <vt:lpstr>Thrashing</vt:lpstr>
      <vt:lpstr>Thrashing (Cont.)</vt:lpstr>
      <vt:lpstr>Thrashing</vt:lpstr>
      <vt:lpstr>Demand Paging and Thrashing </vt:lpstr>
      <vt:lpstr>Locality In A Memory-Reference Pattern</vt:lpstr>
      <vt:lpstr>Working-set model</vt:lpstr>
      <vt:lpstr>Working-Set Model</vt:lpstr>
      <vt:lpstr>Page-Fault Frequency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Maakhish Sai</cp:lastModifiedBy>
  <cp:revision>1</cp:revision>
  <dcterms:modified xsi:type="dcterms:W3CDTF">2024-11-11T15:48:45Z</dcterms:modified>
</cp:coreProperties>
</file>